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95" r:id="rId2"/>
  </p:sldMasterIdLst>
  <p:notesMasterIdLst>
    <p:notesMasterId r:id="rId38"/>
  </p:notesMasterIdLst>
  <p:handoutMasterIdLst>
    <p:handoutMasterId r:id="rId39"/>
  </p:handoutMasterIdLst>
  <p:sldIdLst>
    <p:sldId id="268" r:id="rId3"/>
    <p:sldId id="295" r:id="rId4"/>
    <p:sldId id="289" r:id="rId5"/>
    <p:sldId id="2145704101" r:id="rId6"/>
    <p:sldId id="270" r:id="rId7"/>
    <p:sldId id="296" r:id="rId8"/>
    <p:sldId id="2145704098" r:id="rId9"/>
    <p:sldId id="2145704096" r:id="rId10"/>
    <p:sldId id="2145704088" r:id="rId11"/>
    <p:sldId id="278" r:id="rId12"/>
    <p:sldId id="302" r:id="rId13"/>
    <p:sldId id="303" r:id="rId14"/>
    <p:sldId id="304" r:id="rId15"/>
    <p:sldId id="2145704104" r:id="rId16"/>
    <p:sldId id="2145704103" r:id="rId17"/>
    <p:sldId id="2145704102" r:id="rId18"/>
    <p:sldId id="297" r:id="rId19"/>
    <p:sldId id="306" r:id="rId20"/>
    <p:sldId id="2145704100" r:id="rId21"/>
    <p:sldId id="298" r:id="rId22"/>
    <p:sldId id="309" r:id="rId23"/>
    <p:sldId id="287" r:id="rId24"/>
    <p:sldId id="310" r:id="rId25"/>
    <p:sldId id="299" r:id="rId26"/>
    <p:sldId id="311" r:id="rId27"/>
    <p:sldId id="279" r:id="rId28"/>
    <p:sldId id="285" r:id="rId29"/>
    <p:sldId id="300" r:id="rId30"/>
    <p:sldId id="2145704090" r:id="rId31"/>
    <p:sldId id="2145704087" r:id="rId32"/>
    <p:sldId id="2145704073" r:id="rId33"/>
    <p:sldId id="2145704091" r:id="rId34"/>
    <p:sldId id="2145704093" r:id="rId35"/>
    <p:sldId id="2145704099" r:id="rId36"/>
    <p:sldId id="286" r:id="rId37"/>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17375E"/>
    <a:srgbClr val="617A98"/>
    <a:srgbClr val="C6D9F1"/>
    <a:srgbClr val="098FFF"/>
    <a:srgbClr val="FFFFFF"/>
    <a:srgbClr val="9A52FF"/>
    <a:srgbClr val="5A68FF"/>
    <a:srgbClr val="65DEFF"/>
    <a:srgbClr val="9B5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B4935-934D-465E-8EC4-DD2636207488}" v="92" dt="2023-10-10T04:52:51.770"/>
    <p1510:client id="{E4F98234-9DEA-4687-A34E-E2583BE92998}" v="157" dt="2023-10-10T04:42:15.4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3" autoAdjust="0"/>
    <p:restoredTop sz="96353" autoAdjust="0"/>
  </p:normalViewPr>
  <p:slideViewPr>
    <p:cSldViewPr snapToGrid="0">
      <p:cViewPr varScale="1">
        <p:scale>
          <a:sx n="106" d="100"/>
          <a:sy n="106" d="100"/>
        </p:scale>
        <p:origin x="1230" y="102"/>
      </p:cViewPr>
      <p:guideLst>
        <p:guide orient="horz" pos="2160"/>
        <p:guide pos="3840"/>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内田 有紀" clId="Web-{B1CB4935-934D-465E-8EC4-DD2636207488}"/>
    <pc:docChg chg="modSld">
      <pc:chgData name="内田 有紀" userId="" providerId="" clId="Web-{B1CB4935-934D-465E-8EC4-DD2636207488}" dt="2023-10-10T04:52:51.770" v="91" actId="20577"/>
      <pc:docMkLst>
        <pc:docMk/>
      </pc:docMkLst>
      <pc:sldChg chg="modSp">
        <pc:chgData name="内田 有紀" userId="" providerId="" clId="Web-{B1CB4935-934D-465E-8EC4-DD2636207488}" dt="2023-10-10T04:52:51.770" v="91" actId="20577"/>
        <pc:sldMkLst>
          <pc:docMk/>
          <pc:sldMk cId="4045411427" sldId="268"/>
        </pc:sldMkLst>
        <pc:spChg chg="mod">
          <ac:chgData name="内田 有紀" userId="" providerId="" clId="Web-{B1CB4935-934D-465E-8EC4-DD2636207488}" dt="2023-10-10T04:52:51.770" v="91" actId="20577"/>
          <ac:spMkLst>
            <pc:docMk/>
            <pc:sldMk cId="4045411427" sldId="268"/>
            <ac:spMk id="3" creationId="{840652D4-F3DD-E5A8-CA7B-16960177B27C}"/>
          </ac:spMkLst>
        </pc:spChg>
      </pc:sldChg>
      <pc:sldChg chg="addSp modSp">
        <pc:chgData name="内田 有紀" userId="" providerId="" clId="Web-{B1CB4935-934D-465E-8EC4-DD2636207488}" dt="2023-10-10T04:49:15.497" v="63" actId="1076"/>
        <pc:sldMkLst>
          <pc:docMk/>
          <pc:sldMk cId="2770436036" sldId="283"/>
        </pc:sldMkLst>
        <pc:grpChg chg="mod">
          <ac:chgData name="内田 有紀" userId="" providerId="" clId="Web-{B1CB4935-934D-465E-8EC4-DD2636207488}" dt="2023-10-10T04:48:56.949" v="60" actId="1076"/>
          <ac:grpSpMkLst>
            <pc:docMk/>
            <pc:sldMk cId="2770436036" sldId="283"/>
            <ac:grpSpMk id="7" creationId="{B3C5E355-3672-B186-9036-EB749A27B7CD}"/>
          </ac:grpSpMkLst>
        </pc:grpChg>
        <pc:grpChg chg="mod">
          <ac:chgData name="内田 有紀" userId="" providerId="" clId="Web-{B1CB4935-934D-465E-8EC4-DD2636207488}" dt="2023-10-10T04:48:56.949" v="61" actId="1076"/>
          <ac:grpSpMkLst>
            <pc:docMk/>
            <pc:sldMk cId="2770436036" sldId="283"/>
            <ac:grpSpMk id="8" creationId="{416F3E5E-3D5F-F13A-4A08-C175D3E87E54}"/>
          </ac:grpSpMkLst>
        </pc:grpChg>
        <pc:grpChg chg="mod ord">
          <ac:chgData name="内田 有紀" userId="" providerId="" clId="Web-{B1CB4935-934D-465E-8EC4-DD2636207488}" dt="2023-10-10T04:48:56.949" v="59" actId="1076"/>
          <ac:grpSpMkLst>
            <pc:docMk/>
            <pc:sldMk cId="2770436036" sldId="283"/>
            <ac:grpSpMk id="9" creationId="{DD722B2B-87EB-AE98-BCDE-5F6257233EBE}"/>
          </ac:grpSpMkLst>
        </pc:grpChg>
        <pc:grpChg chg="mod">
          <ac:chgData name="内田 有紀" userId="" providerId="" clId="Web-{B1CB4935-934D-465E-8EC4-DD2636207488}" dt="2023-10-10T04:48:56.949" v="57" actId="1076"/>
          <ac:grpSpMkLst>
            <pc:docMk/>
            <pc:sldMk cId="2770436036" sldId="283"/>
            <ac:grpSpMk id="10" creationId="{B8AB1E4D-A539-9FC0-0E9B-55D70119B007}"/>
          </ac:grpSpMkLst>
        </pc:grpChg>
        <pc:grpChg chg="add mod">
          <ac:chgData name="内田 有紀" userId="" providerId="" clId="Web-{B1CB4935-934D-465E-8EC4-DD2636207488}" dt="2023-10-10T04:49:15.497" v="63" actId="1076"/>
          <ac:grpSpMkLst>
            <pc:docMk/>
            <pc:sldMk cId="2770436036" sldId="283"/>
            <ac:grpSpMk id="11" creationId="{DBA3AF5A-DB15-6367-B435-64DAFC8A1EFB}"/>
          </ac:grpSpMkLst>
        </pc:grpChg>
        <pc:picChg chg="mod">
          <ac:chgData name="内田 有紀" userId="" providerId="" clId="Web-{B1CB4935-934D-465E-8EC4-DD2636207488}" dt="2023-10-10T04:47:04.352" v="20" actId="1076"/>
          <ac:picMkLst>
            <pc:docMk/>
            <pc:sldMk cId="2770436036" sldId="283"/>
            <ac:picMk id="5" creationId="{D0F07303-B50C-4BB3-45E3-A4A79053FAAD}"/>
          </ac:picMkLst>
        </pc:picChg>
        <pc:picChg chg="mod">
          <ac:chgData name="内田 有紀" userId="" providerId="" clId="Web-{B1CB4935-934D-465E-8EC4-DD2636207488}" dt="2023-10-10T04:48:56.949" v="58" actId="1076"/>
          <ac:picMkLst>
            <pc:docMk/>
            <pc:sldMk cId="2770436036" sldId="283"/>
            <ac:picMk id="6" creationId="{481D222E-D641-B38F-58BB-C14E66C11D05}"/>
          </ac:picMkLst>
        </pc:picChg>
        <pc:picChg chg="mod">
          <ac:chgData name="内田 有紀" userId="" providerId="" clId="Web-{B1CB4935-934D-465E-8EC4-DD2636207488}" dt="2023-10-10T04:46:15.116" v="13" actId="1076"/>
          <ac:picMkLst>
            <pc:docMk/>
            <pc:sldMk cId="2770436036" sldId="283"/>
            <ac:picMk id="34" creationId="{55534C0D-B3C1-F68D-24F1-140A56CDFB78}"/>
          </ac:picMkLst>
        </pc:picChg>
      </pc:sldChg>
    </pc:docChg>
  </pc:docChgLst>
  <pc:docChgLst>
    <pc:chgData name="内田 有紀" clId="Web-{E4F98234-9DEA-4687-A34E-E2583BE92998}"/>
    <pc:docChg chg="modSld">
      <pc:chgData name="内田 有紀" userId="" providerId="" clId="Web-{E4F98234-9DEA-4687-A34E-E2583BE92998}" dt="2023-10-10T04:42:15.487" v="155" actId="1076"/>
      <pc:docMkLst>
        <pc:docMk/>
      </pc:docMkLst>
      <pc:sldChg chg="addSp modSp">
        <pc:chgData name="内田 有紀" userId="" providerId="" clId="Web-{E4F98234-9DEA-4687-A34E-E2583BE92998}" dt="2023-10-10T04:32:44.040" v="90" actId="1076"/>
        <pc:sldMkLst>
          <pc:docMk/>
          <pc:sldMk cId="4045411427" sldId="268"/>
        </pc:sldMkLst>
        <pc:spChg chg="add mod">
          <ac:chgData name="内田 有紀" userId="" providerId="" clId="Web-{E4F98234-9DEA-4687-A34E-E2583BE92998}" dt="2023-10-10T04:32:44.040" v="90" actId="1076"/>
          <ac:spMkLst>
            <pc:docMk/>
            <pc:sldMk cId="4045411427" sldId="268"/>
            <ac:spMk id="3" creationId="{840652D4-F3DD-E5A8-CA7B-16960177B27C}"/>
          </ac:spMkLst>
        </pc:spChg>
      </pc:sldChg>
      <pc:sldChg chg="addSp modSp">
        <pc:chgData name="内田 有紀" userId="" providerId="" clId="Web-{E4F98234-9DEA-4687-A34E-E2583BE92998}" dt="2023-10-10T04:42:15.487" v="155" actId="1076"/>
        <pc:sldMkLst>
          <pc:docMk/>
          <pc:sldMk cId="2770436036" sldId="283"/>
        </pc:sldMkLst>
        <pc:grpChg chg="add mod">
          <ac:chgData name="内田 有紀" userId="" providerId="" clId="Web-{E4F98234-9DEA-4687-A34E-E2583BE92998}" dt="2023-10-10T04:42:10.362" v="154" actId="1076"/>
          <ac:grpSpMkLst>
            <pc:docMk/>
            <pc:sldMk cId="2770436036" sldId="283"/>
            <ac:grpSpMk id="7" creationId="{B3C5E355-3672-B186-9036-EB749A27B7CD}"/>
          </ac:grpSpMkLst>
        </pc:grpChg>
        <pc:grpChg chg="add mod">
          <ac:chgData name="内田 有紀" userId="" providerId="" clId="Web-{E4F98234-9DEA-4687-A34E-E2583BE92998}" dt="2023-10-10T04:42:15.487" v="155" actId="1076"/>
          <ac:grpSpMkLst>
            <pc:docMk/>
            <pc:sldMk cId="2770436036" sldId="283"/>
            <ac:grpSpMk id="8" creationId="{416F3E5E-3D5F-F13A-4A08-C175D3E87E54}"/>
          </ac:grpSpMkLst>
        </pc:grpChg>
        <pc:grpChg chg="add mod">
          <ac:chgData name="内田 有紀" userId="" providerId="" clId="Web-{E4F98234-9DEA-4687-A34E-E2583BE92998}" dt="2023-10-10T04:42:06.455" v="152" actId="1076"/>
          <ac:grpSpMkLst>
            <pc:docMk/>
            <pc:sldMk cId="2770436036" sldId="283"/>
            <ac:grpSpMk id="9" creationId="{DD722B2B-87EB-AE98-BCDE-5F6257233EBE}"/>
          </ac:grpSpMkLst>
        </pc:grpChg>
        <pc:grpChg chg="add mod">
          <ac:chgData name="内田 有紀" userId="" providerId="" clId="Web-{E4F98234-9DEA-4687-A34E-E2583BE92998}" dt="2023-10-10T04:39:47.844" v="129" actId="1076"/>
          <ac:grpSpMkLst>
            <pc:docMk/>
            <pc:sldMk cId="2770436036" sldId="283"/>
            <ac:grpSpMk id="10" creationId="{B8AB1E4D-A539-9FC0-0E9B-55D70119B007}"/>
          </ac:grpSpMkLst>
        </pc:grpChg>
        <pc:picChg chg="mod">
          <ac:chgData name="内田 有紀" userId="" providerId="" clId="Web-{E4F98234-9DEA-4687-A34E-E2583BE92998}" dt="2023-10-10T04:37:12.169" v="117" actId="1076"/>
          <ac:picMkLst>
            <pc:docMk/>
            <pc:sldMk cId="2770436036" sldId="283"/>
            <ac:picMk id="6" creationId="{481D222E-D641-B38F-58BB-C14E66C11D05}"/>
          </ac:picMkLst>
        </pc:picChg>
        <pc:picChg chg="mod ord">
          <ac:chgData name="内田 有紀" userId="" providerId="" clId="Web-{E4F98234-9DEA-4687-A34E-E2583BE92998}" dt="2023-10-10T04:41:31.095" v="148" actId="1076"/>
          <ac:picMkLst>
            <pc:docMk/>
            <pc:sldMk cId="2770436036" sldId="283"/>
            <ac:picMk id="34" creationId="{55534C0D-B3C1-F68D-24F1-140A56CDFB78}"/>
          </ac:picMkLst>
        </pc:picChg>
        <pc:picChg chg="mod">
          <ac:chgData name="内田 有紀" userId="" providerId="" clId="Web-{E4F98234-9DEA-4687-A34E-E2583BE92998}" dt="2023-10-10T04:37:19.920" v="120" actId="1076"/>
          <ac:picMkLst>
            <pc:docMk/>
            <pc:sldMk cId="2770436036" sldId="283"/>
            <ac:picMk id="36" creationId="{5C88227E-C858-9838-43FB-6F61BE0791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E1BC60A-9BD7-4277-7BFC-94CC71B719C7}"/>
              </a:ext>
            </a:extLst>
          </p:cNvPr>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57356CC-877D-07E1-2520-9D6283AA5E53}"/>
              </a:ext>
            </a:extLst>
          </p:cNvPr>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36F1718E-FBFB-4ED0-88B0-F2D322E9475F}" type="datetimeFigureOut">
              <a:rPr kumimoji="1" lang="ja-JP" altLang="en-US" smtClean="0"/>
              <a:t>2024/4/12</a:t>
            </a:fld>
            <a:endParaRPr kumimoji="1" lang="ja-JP" altLang="en-US"/>
          </a:p>
        </p:txBody>
      </p:sp>
      <p:sp>
        <p:nvSpPr>
          <p:cNvPr id="4" name="フッター プレースホルダー 3">
            <a:extLst>
              <a:ext uri="{FF2B5EF4-FFF2-40B4-BE49-F238E27FC236}">
                <a16:creationId xmlns:a16="http://schemas.microsoft.com/office/drawing/2014/main" id="{EB366EAA-A1AC-9C3F-CB58-FB76FE51673F}"/>
              </a:ext>
            </a:extLst>
          </p:cNvPr>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8575282-3320-AF6C-EED5-F8B8D6211CF2}"/>
              </a:ext>
            </a:extLst>
          </p:cNvPr>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3400F632-9460-4ECF-BD31-3DBAE616C787}" type="slidenum">
              <a:rPr kumimoji="1" lang="ja-JP" altLang="en-US" smtClean="0"/>
              <a:t>‹#›</a:t>
            </a:fld>
            <a:endParaRPr kumimoji="1" lang="ja-JP" altLang="en-US"/>
          </a:p>
        </p:txBody>
      </p:sp>
    </p:spTree>
    <p:extLst>
      <p:ext uri="{BB962C8B-B14F-4D97-AF65-F5344CB8AC3E}">
        <p14:creationId xmlns:p14="http://schemas.microsoft.com/office/powerpoint/2010/main" val="317316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3237"/>
          </a:xfrm>
          <a:prstGeom prst="rect">
            <a:avLst/>
          </a:prstGeom>
        </p:spPr>
        <p:txBody>
          <a:bodyPr vert="horz" lIns="90644" tIns="45322" rIns="90644" bIns="45322" rtlCol="0"/>
          <a:lstStyle>
            <a:lvl1pPr algn="r">
              <a:defRPr sz="1200"/>
            </a:lvl1pPr>
          </a:lstStyle>
          <a:p>
            <a:fld id="{493CF264-156D-4B51-AC54-36C1F61B2ABA}"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686538"/>
            <a:ext cx="5387982" cy="4439132"/>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3236"/>
          </a:xfrm>
          <a:prstGeom prst="rect">
            <a:avLst/>
          </a:prstGeom>
        </p:spPr>
        <p:txBody>
          <a:bodyPr vert="horz" lIns="90644" tIns="45322" rIns="90644" bIns="45322" rtlCol="0" anchor="b"/>
          <a:lstStyle>
            <a:lvl1pPr algn="r">
              <a:defRPr sz="1200"/>
            </a:lvl1pPr>
          </a:lstStyle>
          <a:p>
            <a:fld id="{ACAACDC4-8487-4C9C-BD5F-6FDD5EF2DC35}" type="slidenum">
              <a:rPr kumimoji="1" lang="ja-JP" altLang="en-US" smtClean="0"/>
              <a:t>‹#›</a:t>
            </a:fld>
            <a:endParaRPr kumimoji="1" lang="ja-JP" altLang="en-US"/>
          </a:p>
        </p:txBody>
      </p:sp>
    </p:spTree>
    <p:extLst>
      <p:ext uri="{BB962C8B-B14F-4D97-AF65-F5344CB8AC3E}">
        <p14:creationId xmlns:p14="http://schemas.microsoft.com/office/powerpoint/2010/main" val="3421020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E5B986-0FB0-436E-875A-AE71994612A3}" type="slidenum">
              <a:rPr kumimoji="1" lang="ja-JP" altLang="en-US" smtClean="0"/>
              <a:t>29</a:t>
            </a:fld>
            <a:endParaRPr kumimoji="1" lang="ja-JP" altLang="en-US"/>
          </a:p>
        </p:txBody>
      </p:sp>
    </p:spTree>
    <p:extLst>
      <p:ext uri="{BB962C8B-B14F-4D97-AF65-F5344CB8AC3E}">
        <p14:creationId xmlns:p14="http://schemas.microsoft.com/office/powerpoint/2010/main" val="24625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E5B986-0FB0-436E-875A-AE71994612A3}" type="slidenum">
              <a:rPr kumimoji="1" lang="ja-JP" altLang="en-US" smtClean="0"/>
              <a:t>30</a:t>
            </a:fld>
            <a:endParaRPr kumimoji="1" lang="ja-JP" altLang="en-US"/>
          </a:p>
        </p:txBody>
      </p:sp>
    </p:spTree>
    <p:extLst>
      <p:ext uri="{BB962C8B-B14F-4D97-AF65-F5344CB8AC3E}">
        <p14:creationId xmlns:p14="http://schemas.microsoft.com/office/powerpoint/2010/main" val="24625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E5B986-0FB0-436E-875A-AE71994612A3}" type="slidenum">
              <a:rPr kumimoji="1" lang="ja-JP" altLang="en-US" smtClean="0"/>
              <a:t>31</a:t>
            </a:fld>
            <a:endParaRPr kumimoji="1" lang="ja-JP" altLang="en-US"/>
          </a:p>
        </p:txBody>
      </p:sp>
    </p:spTree>
    <p:extLst>
      <p:ext uri="{BB962C8B-B14F-4D97-AF65-F5344CB8AC3E}">
        <p14:creationId xmlns:p14="http://schemas.microsoft.com/office/powerpoint/2010/main" val="273437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E5B986-0FB0-436E-875A-AE71994612A3}" type="slidenum">
              <a:rPr kumimoji="1" lang="ja-JP" altLang="en-US" smtClean="0"/>
              <a:t>32</a:t>
            </a:fld>
            <a:endParaRPr kumimoji="1" lang="ja-JP" altLang="en-US"/>
          </a:p>
        </p:txBody>
      </p:sp>
    </p:spTree>
    <p:extLst>
      <p:ext uri="{BB962C8B-B14F-4D97-AF65-F5344CB8AC3E}">
        <p14:creationId xmlns:p14="http://schemas.microsoft.com/office/powerpoint/2010/main" val="309685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5B986-0FB0-436E-875A-AE71994612A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331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5B986-0FB0-436E-875A-AE71994612A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13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C86353FD-02F9-7987-401F-DD0E19C084E2}"/>
              </a:ext>
            </a:extLst>
          </p:cNvPr>
          <p:cNvSpPr/>
          <p:nvPr userDrawn="1"/>
        </p:nvSpPr>
        <p:spPr bwMode="auto">
          <a:xfrm rot="10800000">
            <a:off x="0" y="-4"/>
            <a:ext cx="4572000" cy="6858005"/>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35" name="テキスト プレースホルダー 19">
            <a:extLst>
              <a:ext uri="{FF2B5EF4-FFF2-40B4-BE49-F238E27FC236}">
                <a16:creationId xmlns:a16="http://schemas.microsoft.com/office/drawing/2014/main" id="{0529ABF2-54D8-452B-9879-1E1CC8423686}"/>
              </a:ext>
            </a:extLst>
          </p:cNvPr>
          <p:cNvSpPr txBox="1">
            <a:spLocks/>
          </p:cNvSpPr>
          <p:nvPr userDrawn="1"/>
        </p:nvSpPr>
        <p:spPr>
          <a:xfrm>
            <a:off x="331180" y="2500041"/>
            <a:ext cx="4079631" cy="857250"/>
          </a:xfrm>
          <a:prstGeom prst="rect">
            <a:avLst/>
          </a:prstGeom>
        </p:spPr>
        <p:txBody>
          <a:bodyPr anchor="ctr"/>
          <a:lstStyle>
            <a:lvl1pPr marL="0" indent="0" algn="l" rtl="0" eaLnBrk="0" fontAlgn="base" hangingPunct="0">
              <a:spcBef>
                <a:spcPct val="20000"/>
              </a:spcBef>
              <a:spcAft>
                <a:spcPct val="0"/>
              </a:spcAft>
              <a:buNone/>
              <a:defRPr kumimoji="1" sz="3200" b="1">
                <a:solidFill>
                  <a:schemeClr val="bg1"/>
                </a:solidFill>
                <a:latin typeface="BIZ UDPゴシック" panose="020B0400000000000000" pitchFamily="50" charset="-128"/>
                <a:ea typeface="BIZ UDPゴシック" panose="020B04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4000" kern="0" dirty="0"/>
              <a:t>MASTRUM</a:t>
            </a:r>
          </a:p>
          <a:p>
            <a:r>
              <a:rPr lang="en-US" altLang="ja-JP" sz="2000" kern="0" dirty="0"/>
              <a:t>Media Sheet</a:t>
            </a:r>
          </a:p>
        </p:txBody>
      </p:sp>
      <p:sp>
        <p:nvSpPr>
          <p:cNvPr id="39" name="テキスト プレースホルダー 38">
            <a:extLst>
              <a:ext uri="{FF2B5EF4-FFF2-40B4-BE49-F238E27FC236}">
                <a16:creationId xmlns:a16="http://schemas.microsoft.com/office/drawing/2014/main" id="{0CF7F487-5850-8295-1881-50E2ABA59F93}"/>
              </a:ext>
            </a:extLst>
          </p:cNvPr>
          <p:cNvSpPr>
            <a:spLocks noGrp="1"/>
          </p:cNvSpPr>
          <p:nvPr>
            <p:ph type="body" sz="quarter" idx="10"/>
          </p:nvPr>
        </p:nvSpPr>
        <p:spPr>
          <a:xfrm>
            <a:off x="331181" y="3200083"/>
            <a:ext cx="4079631" cy="1466850"/>
          </a:xfrm>
          <a:prstGeom prst="rect">
            <a:avLst/>
          </a:prstGeom>
        </p:spPr>
        <p:txBody>
          <a:bodyPr anchor="ctr"/>
          <a:lstStyle>
            <a:lvl1pPr marL="0" indent="0">
              <a:buNone/>
              <a:defRPr sz="2000" b="1">
                <a:solidFill>
                  <a:schemeClr val="bg1"/>
                </a:solidFill>
                <a:latin typeface="BIZ UDPゴシック" panose="020B0400000000000000" pitchFamily="50" charset="-128"/>
                <a:ea typeface="BIZ UDPゴシック" panose="020B0400000000000000" pitchFamily="50" charset="-128"/>
              </a:defRPr>
            </a:lvl1pPr>
          </a:lstStyle>
          <a:p>
            <a:pPr lvl="0"/>
            <a:endParaRPr kumimoji="1" lang="en-US" altLang="ja-JP" dirty="0"/>
          </a:p>
          <a:p>
            <a:pPr lvl="0"/>
            <a:endParaRPr kumimoji="1" lang="en-US" altLang="ja-JP" dirty="0"/>
          </a:p>
          <a:p>
            <a:pPr lvl="0"/>
            <a:endParaRPr kumimoji="1" lang="ja-JP" altLang="en-US" dirty="0"/>
          </a:p>
        </p:txBody>
      </p:sp>
      <p:pic>
        <p:nvPicPr>
          <p:cNvPr id="41" name="図 40" descr="ロゴ&#10;&#10;自動的に生成された説明">
            <a:extLst>
              <a:ext uri="{FF2B5EF4-FFF2-40B4-BE49-F238E27FC236}">
                <a16:creationId xmlns:a16="http://schemas.microsoft.com/office/drawing/2014/main" id="{9C56B679-44EC-65CF-DE9B-A170F2C0A0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181" y="6110728"/>
            <a:ext cx="1345219" cy="414765"/>
          </a:xfrm>
          <a:prstGeom prst="rect">
            <a:avLst/>
          </a:prstGeom>
        </p:spPr>
      </p:pic>
      <p:pic>
        <p:nvPicPr>
          <p:cNvPr id="4" name="図 3">
            <a:extLst>
              <a:ext uri="{FF2B5EF4-FFF2-40B4-BE49-F238E27FC236}">
                <a16:creationId xmlns:a16="http://schemas.microsoft.com/office/drawing/2014/main" id="{46CDEE02-401D-C1C8-C9AF-CBF8DFC72B1A}"/>
              </a:ext>
            </a:extLst>
          </p:cNvPr>
          <p:cNvPicPr>
            <a:picLocks noChangeAspect="1"/>
          </p:cNvPicPr>
          <p:nvPr userDrawn="1"/>
        </p:nvPicPr>
        <p:blipFill rotWithShape="1">
          <a:blip r:embed="rId3"/>
          <a:srcRect l="14435" r="7476" b="7599"/>
          <a:stretch/>
        </p:blipFill>
        <p:spPr>
          <a:xfrm>
            <a:off x="4572000" y="306961"/>
            <a:ext cx="7620000" cy="6244075"/>
          </a:xfrm>
          <a:prstGeom prst="rect">
            <a:avLst/>
          </a:prstGeom>
        </p:spPr>
      </p:pic>
    </p:spTree>
    <p:extLst>
      <p:ext uri="{BB962C8B-B14F-4D97-AF65-F5344CB8AC3E}">
        <p14:creationId xmlns:p14="http://schemas.microsoft.com/office/powerpoint/2010/main" val="371951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CA2D3-7AA5-4B0F-B880-BA1565E486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03BA31-EFC9-4D7F-A50E-FDF2FEE3099F}"/>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4" name="フッター プレースホルダー 3">
            <a:extLst>
              <a:ext uri="{FF2B5EF4-FFF2-40B4-BE49-F238E27FC236}">
                <a16:creationId xmlns:a16="http://schemas.microsoft.com/office/drawing/2014/main" id="{A8403927-E5A1-426A-AA19-26A4AFF3FC0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8F8C25-E727-4FFB-A055-63D46C8EBECC}"/>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92707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AE6540-01F9-405D-BEC0-0836006B352E}"/>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3" name="フッター プレースホルダー 2">
            <a:extLst>
              <a:ext uri="{FF2B5EF4-FFF2-40B4-BE49-F238E27FC236}">
                <a16:creationId xmlns:a16="http://schemas.microsoft.com/office/drawing/2014/main" id="{781BF687-A495-4E6D-A6D6-8ECC12D7891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D29180-FBD0-457C-8B93-9A73F1F59CC4}"/>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16368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663D-004A-4B97-BDD6-E73DA7320EC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FA8E6D-A016-4A48-A672-44EE6A3D8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9CA06A-BD96-43F1-9A34-380D3F337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4E6061-23F5-4323-B8CD-C3ED43270095}"/>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6" name="フッター プレースホルダー 5">
            <a:extLst>
              <a:ext uri="{FF2B5EF4-FFF2-40B4-BE49-F238E27FC236}">
                <a16:creationId xmlns:a16="http://schemas.microsoft.com/office/drawing/2014/main" id="{98414112-9542-4758-851C-47BE0E6B17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B5F71E-20FC-49E0-830C-CA46902917A9}"/>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847115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81BF4-C0E4-40E9-AA70-60E1B457CC1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C0A0D37-00A5-46C0-B15A-7AB4FABAE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F17533-2EA0-426E-9354-E6F2F90AA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8E3107-7EDC-4D0A-932E-242C0EA4A1AD}"/>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6" name="フッター プレースホルダー 5">
            <a:extLst>
              <a:ext uri="{FF2B5EF4-FFF2-40B4-BE49-F238E27FC236}">
                <a16:creationId xmlns:a16="http://schemas.microsoft.com/office/drawing/2014/main" id="{BB380A37-7943-4D1C-BFE0-9ED770A0A7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FBD8FF-BBF2-492A-B7D1-FC5D65E257E6}"/>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336926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86253-3FEF-4643-A011-DA335BF0AC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B52C18-9886-431F-82E8-ADB32A1044E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90F99E-FAF7-493D-9A5A-DC1D85AED40E}"/>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80BF0DC9-D031-408A-A383-8D6DA44BEA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C5FE7C-DB8A-47A6-9CC6-FFC92BCE8FB8}"/>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119204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BE865D-5830-4493-B3E8-696615801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4E55AB-3157-4475-82E3-EF168453CFB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790D19-6B56-405A-99EC-570586036709}"/>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0A585F6B-A0FF-415D-AED2-C8FE19E004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BAB8B1-2801-416E-8894-49A448779682}"/>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03556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　">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C86353FD-02F9-7987-401F-DD0E19C084E2}"/>
              </a:ext>
            </a:extLst>
          </p:cNvPr>
          <p:cNvSpPr/>
          <p:nvPr userDrawn="1"/>
        </p:nvSpPr>
        <p:spPr bwMode="auto">
          <a:xfrm rot="10800000">
            <a:off x="0" y="-4"/>
            <a:ext cx="4572000" cy="6858005"/>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35" name="テキスト プレースホルダー 19">
            <a:extLst>
              <a:ext uri="{FF2B5EF4-FFF2-40B4-BE49-F238E27FC236}">
                <a16:creationId xmlns:a16="http://schemas.microsoft.com/office/drawing/2014/main" id="{0529ABF2-54D8-452B-9879-1E1CC8423686}"/>
              </a:ext>
            </a:extLst>
          </p:cNvPr>
          <p:cNvSpPr txBox="1">
            <a:spLocks/>
          </p:cNvSpPr>
          <p:nvPr userDrawn="1"/>
        </p:nvSpPr>
        <p:spPr>
          <a:xfrm>
            <a:off x="331180" y="1741691"/>
            <a:ext cx="4079631" cy="857250"/>
          </a:xfrm>
          <a:prstGeom prst="rect">
            <a:avLst/>
          </a:prstGeom>
        </p:spPr>
        <p:txBody>
          <a:bodyPr anchor="ctr"/>
          <a:lstStyle>
            <a:lvl1pPr marL="0" indent="0" algn="l" rtl="0" eaLnBrk="0" fontAlgn="base" hangingPunct="0">
              <a:spcBef>
                <a:spcPct val="20000"/>
              </a:spcBef>
              <a:spcAft>
                <a:spcPct val="0"/>
              </a:spcAft>
              <a:buNone/>
              <a:defRPr kumimoji="1" sz="3200" b="1">
                <a:solidFill>
                  <a:schemeClr val="bg1"/>
                </a:solidFill>
                <a:latin typeface="BIZ UDPゴシック" panose="020B0400000000000000" pitchFamily="50" charset="-128"/>
                <a:ea typeface="BIZ UDPゴシック" panose="020B04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4000" kern="0" dirty="0"/>
              <a:t>MASTRUM</a:t>
            </a:r>
          </a:p>
          <a:p>
            <a:r>
              <a:rPr lang="en-US" altLang="ja-JP" sz="2000" kern="0" dirty="0"/>
              <a:t>Media Sheet</a:t>
            </a:r>
          </a:p>
        </p:txBody>
      </p:sp>
      <p:sp>
        <p:nvSpPr>
          <p:cNvPr id="39" name="テキスト プレースホルダー 38">
            <a:extLst>
              <a:ext uri="{FF2B5EF4-FFF2-40B4-BE49-F238E27FC236}">
                <a16:creationId xmlns:a16="http://schemas.microsoft.com/office/drawing/2014/main" id="{0CF7F487-5850-8295-1881-50E2ABA59F93}"/>
              </a:ext>
            </a:extLst>
          </p:cNvPr>
          <p:cNvSpPr>
            <a:spLocks noGrp="1"/>
          </p:cNvSpPr>
          <p:nvPr>
            <p:ph type="body" sz="quarter" idx="10"/>
          </p:nvPr>
        </p:nvSpPr>
        <p:spPr>
          <a:xfrm>
            <a:off x="331181" y="3200083"/>
            <a:ext cx="4079631" cy="1466850"/>
          </a:xfrm>
          <a:prstGeom prst="rect">
            <a:avLst/>
          </a:prstGeom>
        </p:spPr>
        <p:txBody>
          <a:bodyPr anchor="ctr"/>
          <a:lstStyle>
            <a:lvl1pPr marL="0" indent="0">
              <a:buNone/>
              <a:defRPr sz="2000" b="1">
                <a:solidFill>
                  <a:schemeClr val="bg1"/>
                </a:solidFill>
                <a:latin typeface="BIZ UDPゴシック" panose="020B0400000000000000" pitchFamily="50" charset="-128"/>
                <a:ea typeface="BIZ UDPゴシック" panose="020B0400000000000000" pitchFamily="50" charset="-128"/>
              </a:defRPr>
            </a:lvl1pPr>
          </a:lstStyle>
          <a:p>
            <a:pPr lvl="0"/>
            <a:endParaRPr kumimoji="1" lang="en-US" altLang="ja-JP" dirty="0"/>
          </a:p>
          <a:p>
            <a:pPr lvl="0"/>
            <a:endParaRPr kumimoji="1" lang="en-US" altLang="ja-JP" dirty="0"/>
          </a:p>
          <a:p>
            <a:pPr lvl="0"/>
            <a:endParaRPr kumimoji="1" lang="ja-JP" altLang="en-US" dirty="0"/>
          </a:p>
        </p:txBody>
      </p:sp>
      <p:pic>
        <p:nvPicPr>
          <p:cNvPr id="41" name="図 40" descr="ロゴ&#10;&#10;自動的に生成された説明">
            <a:extLst>
              <a:ext uri="{FF2B5EF4-FFF2-40B4-BE49-F238E27FC236}">
                <a16:creationId xmlns:a16="http://schemas.microsoft.com/office/drawing/2014/main" id="{9C56B679-44EC-65CF-DE9B-A170F2C0A0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181" y="6110728"/>
            <a:ext cx="1345219" cy="414765"/>
          </a:xfrm>
          <a:prstGeom prst="rect">
            <a:avLst/>
          </a:prstGeom>
        </p:spPr>
      </p:pic>
      <p:pic>
        <p:nvPicPr>
          <p:cNvPr id="5" name="図 4">
            <a:extLst>
              <a:ext uri="{FF2B5EF4-FFF2-40B4-BE49-F238E27FC236}">
                <a16:creationId xmlns:a16="http://schemas.microsoft.com/office/drawing/2014/main" id="{C319504D-8BD3-F3C8-1B4D-DC10816EEABF}"/>
              </a:ext>
            </a:extLst>
          </p:cNvPr>
          <p:cNvPicPr>
            <a:picLocks noChangeAspect="1"/>
          </p:cNvPicPr>
          <p:nvPr userDrawn="1"/>
        </p:nvPicPr>
        <p:blipFill rotWithShape="1">
          <a:blip r:embed="rId3"/>
          <a:srcRect l="14435" r="7476" b="7599"/>
          <a:stretch/>
        </p:blipFill>
        <p:spPr>
          <a:xfrm>
            <a:off x="4572000" y="306961"/>
            <a:ext cx="7620000" cy="6244075"/>
          </a:xfrm>
          <a:prstGeom prst="rect">
            <a:avLst/>
          </a:prstGeom>
        </p:spPr>
      </p:pic>
    </p:spTree>
    <p:extLst>
      <p:ext uri="{BB962C8B-B14F-4D97-AF65-F5344CB8AC3E}">
        <p14:creationId xmlns:p14="http://schemas.microsoft.com/office/powerpoint/2010/main" val="2760549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E20282-D5E6-0614-331C-9329A651E4C0}"/>
              </a:ext>
            </a:extLst>
          </p:cNvPr>
          <p:cNvSpPr/>
          <p:nvPr userDrawn="1"/>
        </p:nvSpPr>
        <p:spPr bwMode="auto">
          <a:xfrm rot="10800000">
            <a:off x="0" y="-5"/>
            <a:ext cx="12192000" cy="6858005"/>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3" name="四角形: 角を丸くする 2">
            <a:extLst>
              <a:ext uri="{FF2B5EF4-FFF2-40B4-BE49-F238E27FC236}">
                <a16:creationId xmlns:a16="http://schemas.microsoft.com/office/drawing/2014/main" id="{6711EA50-D0E4-69C5-EB16-34F7CAF317DD}"/>
              </a:ext>
            </a:extLst>
          </p:cNvPr>
          <p:cNvSpPr/>
          <p:nvPr userDrawn="1"/>
        </p:nvSpPr>
        <p:spPr bwMode="auto">
          <a:xfrm>
            <a:off x="286165" y="628650"/>
            <a:ext cx="11642310" cy="6158683"/>
          </a:xfrm>
          <a:prstGeom prst="roundRect">
            <a:avLst>
              <a:gd name="adj" fmla="val 383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rgbClr val="000000"/>
              </a:solidFill>
              <a:latin typeface="HG丸ｺﾞｼｯｸM-PRO" pitchFamily="49" charset="-128"/>
              <a:ea typeface="HG丸ｺﾞｼｯｸM-PRO" pitchFamily="49" charset="-128"/>
            </a:endParaRPr>
          </a:p>
        </p:txBody>
      </p:sp>
      <p:sp>
        <p:nvSpPr>
          <p:cNvPr id="5" name="テキスト プレースホルダー 19">
            <a:extLst>
              <a:ext uri="{FF2B5EF4-FFF2-40B4-BE49-F238E27FC236}">
                <a16:creationId xmlns:a16="http://schemas.microsoft.com/office/drawing/2014/main" id="{DA17645D-F9C7-0CB1-BB43-90959D40DAA4}"/>
              </a:ext>
            </a:extLst>
          </p:cNvPr>
          <p:cNvSpPr>
            <a:spLocks noGrp="1"/>
          </p:cNvSpPr>
          <p:nvPr>
            <p:ph type="body" sz="quarter" idx="10" hasCustomPrompt="1"/>
          </p:nvPr>
        </p:nvSpPr>
        <p:spPr>
          <a:xfrm>
            <a:off x="259024" y="98879"/>
            <a:ext cx="11729989" cy="444046"/>
          </a:xfrm>
          <a:prstGeom prst="rect">
            <a:avLst/>
          </a:prstGeom>
        </p:spPr>
        <p:txBody>
          <a:bodyPr anchor="ctr"/>
          <a:lstStyle>
            <a:lvl1pPr marL="0" indent="0">
              <a:buNone/>
              <a:defRPr sz="2800" b="1">
                <a:solidFill>
                  <a:schemeClr val="bg1"/>
                </a:solidFill>
                <a:latin typeface="BIZ UDPゴシック" panose="020B0400000000000000" pitchFamily="50" charset="-128"/>
                <a:ea typeface="BIZ UDPゴシック" panose="020B0400000000000000" pitchFamily="50" charset="-128"/>
              </a:defRPr>
            </a:lvl1pPr>
          </a:lstStyle>
          <a:p>
            <a:pPr lvl="0"/>
            <a:r>
              <a:rPr kumimoji="1" lang="ja-JP" altLang="en-US" dirty="0"/>
              <a:t>タイトル</a:t>
            </a:r>
          </a:p>
        </p:txBody>
      </p:sp>
      <p:sp>
        <p:nvSpPr>
          <p:cNvPr id="7" name="テキスト ボックス 6">
            <a:extLst>
              <a:ext uri="{FF2B5EF4-FFF2-40B4-BE49-F238E27FC236}">
                <a16:creationId xmlns:a16="http://schemas.microsoft.com/office/drawing/2014/main" id="{F6075217-FB8E-DAEF-00A5-2081C337BEE2}"/>
              </a:ext>
            </a:extLst>
          </p:cNvPr>
          <p:cNvSpPr txBox="1"/>
          <p:nvPr userDrawn="1"/>
        </p:nvSpPr>
        <p:spPr>
          <a:xfrm>
            <a:off x="11779609" y="6620091"/>
            <a:ext cx="540327" cy="230832"/>
          </a:xfrm>
          <a:prstGeom prst="rect">
            <a:avLst/>
          </a:prstGeom>
          <a:noFill/>
        </p:spPr>
        <p:txBody>
          <a:bodyPr wrap="square" rtlCol="0" anchor="ctr">
            <a:spAutoFit/>
          </a:bodyPr>
          <a:lstStyle/>
          <a:p>
            <a:pPr algn="ctr"/>
            <a:fld id="{59C29286-78E2-499C-B5E7-9E4342655472}" type="slidenum">
              <a:rPr kumimoji="1" lang="ja-JP" altLang="en-US" sz="900" smtClean="0">
                <a:solidFill>
                  <a:schemeClr val="bg1"/>
                </a:solidFill>
                <a:latin typeface="BIZ UDPゴシック" panose="020B0400000000000000" pitchFamily="50" charset="-128"/>
                <a:ea typeface="BIZ UDPゴシック" panose="020B0400000000000000" pitchFamily="50" charset="-128"/>
              </a:rPr>
              <a:t>‹#›</a:t>
            </a:fld>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49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　">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9F50385-2462-3BE0-7FED-5282AF99B94D}"/>
              </a:ext>
            </a:extLst>
          </p:cNvPr>
          <p:cNvSpPr/>
          <p:nvPr userDrawn="1"/>
        </p:nvSpPr>
        <p:spPr bwMode="auto">
          <a:xfrm rot="10800000">
            <a:off x="0" y="2"/>
            <a:ext cx="12192000" cy="628649"/>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20" name="テキスト プレースホルダー 19">
            <a:extLst>
              <a:ext uri="{FF2B5EF4-FFF2-40B4-BE49-F238E27FC236}">
                <a16:creationId xmlns:a16="http://schemas.microsoft.com/office/drawing/2014/main" id="{B5AC57A3-7824-735A-6422-06714A6EFE1D}"/>
              </a:ext>
            </a:extLst>
          </p:cNvPr>
          <p:cNvSpPr>
            <a:spLocks noGrp="1"/>
          </p:cNvSpPr>
          <p:nvPr>
            <p:ph type="body" sz="quarter" idx="10" hasCustomPrompt="1"/>
          </p:nvPr>
        </p:nvSpPr>
        <p:spPr>
          <a:xfrm>
            <a:off x="259024" y="98879"/>
            <a:ext cx="11729989" cy="444046"/>
          </a:xfrm>
          <a:prstGeom prst="rect">
            <a:avLst/>
          </a:prstGeom>
        </p:spPr>
        <p:txBody>
          <a:bodyPr anchor="ctr"/>
          <a:lstStyle>
            <a:lvl1pPr marL="0" indent="0">
              <a:buNone/>
              <a:defRPr sz="2800" b="1">
                <a:solidFill>
                  <a:schemeClr val="bg1"/>
                </a:solidFill>
                <a:latin typeface="BIZ UDPゴシック" panose="020B0400000000000000" pitchFamily="50" charset="-128"/>
                <a:ea typeface="BIZ UDPゴシック" panose="020B0400000000000000" pitchFamily="50" charset="-128"/>
              </a:defRPr>
            </a:lvl1pPr>
          </a:lstStyle>
          <a:p>
            <a:pPr lvl="0"/>
            <a:r>
              <a:rPr kumimoji="1" lang="ja-JP" altLang="en-US" dirty="0"/>
              <a:t>タイトル</a:t>
            </a:r>
          </a:p>
        </p:txBody>
      </p:sp>
      <p:sp>
        <p:nvSpPr>
          <p:cNvPr id="5" name="テキスト ボックス 4">
            <a:extLst>
              <a:ext uri="{FF2B5EF4-FFF2-40B4-BE49-F238E27FC236}">
                <a16:creationId xmlns:a16="http://schemas.microsoft.com/office/drawing/2014/main" id="{25F1C62A-F0B3-5576-B1DA-152163450372}"/>
              </a:ext>
            </a:extLst>
          </p:cNvPr>
          <p:cNvSpPr txBox="1"/>
          <p:nvPr userDrawn="1"/>
        </p:nvSpPr>
        <p:spPr>
          <a:xfrm>
            <a:off x="11779609" y="6620091"/>
            <a:ext cx="540327" cy="230832"/>
          </a:xfrm>
          <a:prstGeom prst="rect">
            <a:avLst/>
          </a:prstGeom>
          <a:noFill/>
        </p:spPr>
        <p:txBody>
          <a:bodyPr wrap="square" rtlCol="0" anchor="ctr">
            <a:spAutoFit/>
          </a:bodyPr>
          <a:lstStyle/>
          <a:p>
            <a:pPr algn="ctr"/>
            <a:fld id="{59C29286-78E2-499C-B5E7-9E4342655472}" type="slidenum">
              <a:rPr kumimoji="1" lang="ja-JP" altLang="en-US" sz="900" smtClean="0">
                <a:solidFill>
                  <a:schemeClr val="tx1"/>
                </a:solidFill>
                <a:latin typeface="BIZ UDPゴシック" panose="020B0400000000000000" pitchFamily="50" charset="-128"/>
                <a:ea typeface="BIZ UDPゴシック" panose="020B0400000000000000" pitchFamily="50" charset="-128"/>
              </a:rPr>
              <a:t>‹#›</a:t>
            </a:fld>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910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　">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C86353FD-02F9-7987-401F-DD0E19C084E2}"/>
              </a:ext>
            </a:extLst>
          </p:cNvPr>
          <p:cNvSpPr/>
          <p:nvPr userDrawn="1"/>
        </p:nvSpPr>
        <p:spPr bwMode="auto">
          <a:xfrm rot="10800000">
            <a:off x="0" y="-4"/>
            <a:ext cx="4572000" cy="6858005"/>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39" name="テキスト プレースホルダー 38">
            <a:extLst>
              <a:ext uri="{FF2B5EF4-FFF2-40B4-BE49-F238E27FC236}">
                <a16:creationId xmlns:a16="http://schemas.microsoft.com/office/drawing/2014/main" id="{0CF7F487-5850-8295-1881-50E2ABA59F93}"/>
              </a:ext>
            </a:extLst>
          </p:cNvPr>
          <p:cNvSpPr>
            <a:spLocks noGrp="1"/>
          </p:cNvSpPr>
          <p:nvPr>
            <p:ph type="body" sz="quarter" idx="10"/>
          </p:nvPr>
        </p:nvSpPr>
        <p:spPr>
          <a:xfrm>
            <a:off x="0" y="2695573"/>
            <a:ext cx="4079631" cy="1466850"/>
          </a:xfrm>
          <a:prstGeom prst="rect">
            <a:avLst/>
          </a:prstGeom>
        </p:spPr>
        <p:txBody>
          <a:bodyPr anchor="ctr"/>
          <a:lstStyle>
            <a:lvl1pPr marL="0" indent="0">
              <a:buNone/>
              <a:defRPr sz="2000" b="1">
                <a:solidFill>
                  <a:schemeClr val="bg1"/>
                </a:solidFill>
                <a:latin typeface="BIZ UDPゴシック" panose="020B0400000000000000" pitchFamily="50" charset="-128"/>
                <a:ea typeface="BIZ UDPゴシック" panose="020B0400000000000000" pitchFamily="50" charset="-128"/>
              </a:defRPr>
            </a:lvl1pPr>
          </a:lstStyle>
          <a:p>
            <a:pPr lvl="0"/>
            <a:endParaRPr kumimoji="1" lang="en-US" altLang="ja-JP" dirty="0"/>
          </a:p>
          <a:p>
            <a:pPr lvl="0"/>
            <a:endParaRPr kumimoji="1" lang="en-US" altLang="ja-JP" dirty="0"/>
          </a:p>
          <a:p>
            <a:pPr lvl="0"/>
            <a:endParaRPr kumimoji="1" lang="ja-JP" altLang="en-US" dirty="0"/>
          </a:p>
        </p:txBody>
      </p:sp>
      <p:pic>
        <p:nvPicPr>
          <p:cNvPr id="41" name="図 40" descr="ロゴ&#10;&#10;自動的に生成された説明">
            <a:extLst>
              <a:ext uri="{FF2B5EF4-FFF2-40B4-BE49-F238E27FC236}">
                <a16:creationId xmlns:a16="http://schemas.microsoft.com/office/drawing/2014/main" id="{9C56B679-44EC-65CF-DE9B-A170F2C0A0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181" y="6110728"/>
            <a:ext cx="1345219" cy="414765"/>
          </a:xfrm>
          <a:prstGeom prst="rect">
            <a:avLst/>
          </a:prstGeom>
        </p:spPr>
      </p:pic>
      <p:pic>
        <p:nvPicPr>
          <p:cNvPr id="4" name="図 3">
            <a:extLst>
              <a:ext uri="{FF2B5EF4-FFF2-40B4-BE49-F238E27FC236}">
                <a16:creationId xmlns:a16="http://schemas.microsoft.com/office/drawing/2014/main" id="{46CDEE02-401D-C1C8-C9AF-CBF8DFC72B1A}"/>
              </a:ext>
            </a:extLst>
          </p:cNvPr>
          <p:cNvPicPr>
            <a:picLocks noChangeAspect="1"/>
          </p:cNvPicPr>
          <p:nvPr userDrawn="1"/>
        </p:nvPicPr>
        <p:blipFill rotWithShape="1">
          <a:blip r:embed="rId3"/>
          <a:srcRect l="14435" r="7476" b="7599"/>
          <a:stretch/>
        </p:blipFill>
        <p:spPr>
          <a:xfrm>
            <a:off x="4572000" y="306961"/>
            <a:ext cx="7620000" cy="6244075"/>
          </a:xfrm>
          <a:prstGeom prst="rect">
            <a:avLst/>
          </a:prstGeom>
        </p:spPr>
      </p:pic>
    </p:spTree>
    <p:extLst>
      <p:ext uri="{BB962C8B-B14F-4D97-AF65-F5344CB8AC3E}">
        <p14:creationId xmlns:p14="http://schemas.microsoft.com/office/powerpoint/2010/main" val="192227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　">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9F50385-2462-3BE0-7FED-5282AF99B94D}"/>
              </a:ext>
            </a:extLst>
          </p:cNvPr>
          <p:cNvSpPr/>
          <p:nvPr userDrawn="1"/>
        </p:nvSpPr>
        <p:spPr bwMode="auto">
          <a:xfrm rot="10800000">
            <a:off x="0" y="2"/>
            <a:ext cx="12192000" cy="628649"/>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20" name="テキスト プレースホルダー 19">
            <a:extLst>
              <a:ext uri="{FF2B5EF4-FFF2-40B4-BE49-F238E27FC236}">
                <a16:creationId xmlns:a16="http://schemas.microsoft.com/office/drawing/2014/main" id="{B5AC57A3-7824-735A-6422-06714A6EFE1D}"/>
              </a:ext>
            </a:extLst>
          </p:cNvPr>
          <p:cNvSpPr>
            <a:spLocks noGrp="1"/>
          </p:cNvSpPr>
          <p:nvPr>
            <p:ph type="body" sz="quarter" idx="10" hasCustomPrompt="1"/>
          </p:nvPr>
        </p:nvSpPr>
        <p:spPr>
          <a:xfrm>
            <a:off x="259024" y="98879"/>
            <a:ext cx="11729989" cy="444046"/>
          </a:xfrm>
          <a:prstGeom prst="rect">
            <a:avLst/>
          </a:prstGeom>
        </p:spPr>
        <p:txBody>
          <a:bodyPr anchor="ctr"/>
          <a:lstStyle>
            <a:lvl1pPr marL="0" indent="0">
              <a:buNone/>
              <a:defRPr sz="2800" b="1">
                <a:solidFill>
                  <a:schemeClr val="bg1"/>
                </a:solidFill>
                <a:latin typeface="BIZ UDPゴシック" panose="020B0400000000000000" pitchFamily="50" charset="-128"/>
                <a:ea typeface="BIZ UDPゴシック" panose="020B0400000000000000" pitchFamily="50" charset="-128"/>
              </a:defRPr>
            </a:lvl1pPr>
          </a:lstStyle>
          <a:p>
            <a:pPr lvl="0"/>
            <a:r>
              <a:rPr kumimoji="1" lang="ja-JP" altLang="en-US" dirty="0"/>
              <a:t>タイトル</a:t>
            </a:r>
          </a:p>
        </p:txBody>
      </p:sp>
      <p:sp>
        <p:nvSpPr>
          <p:cNvPr id="5" name="テキスト ボックス 4">
            <a:extLst>
              <a:ext uri="{FF2B5EF4-FFF2-40B4-BE49-F238E27FC236}">
                <a16:creationId xmlns:a16="http://schemas.microsoft.com/office/drawing/2014/main" id="{25F1C62A-F0B3-5576-B1DA-152163450372}"/>
              </a:ext>
            </a:extLst>
          </p:cNvPr>
          <p:cNvSpPr txBox="1"/>
          <p:nvPr userDrawn="1"/>
        </p:nvSpPr>
        <p:spPr>
          <a:xfrm>
            <a:off x="11779609" y="6620091"/>
            <a:ext cx="540327" cy="230832"/>
          </a:xfrm>
          <a:prstGeom prst="rect">
            <a:avLst/>
          </a:prstGeom>
          <a:noFill/>
        </p:spPr>
        <p:txBody>
          <a:bodyPr wrap="square" rtlCol="0" anchor="ctr">
            <a:spAutoFit/>
          </a:bodyPr>
          <a:lstStyle/>
          <a:p>
            <a:pPr algn="ctr"/>
            <a:fld id="{59C29286-78E2-499C-B5E7-9E4342655472}" type="slidenum">
              <a:rPr kumimoji="1" lang="ja-JP" altLang="en-US" sz="900" smtClean="0">
                <a:solidFill>
                  <a:schemeClr val="tx1"/>
                </a:solidFill>
                <a:latin typeface="BIZ UDPゴシック" panose="020B0400000000000000" pitchFamily="50" charset="-128"/>
                <a:ea typeface="BIZ UDPゴシック" panose="020B0400000000000000" pitchFamily="50" charset="-128"/>
              </a:rPr>
              <a:t>‹#›</a:t>
            </a:fld>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5382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E20282-D5E6-0614-331C-9329A651E4C0}"/>
              </a:ext>
            </a:extLst>
          </p:cNvPr>
          <p:cNvSpPr/>
          <p:nvPr userDrawn="1"/>
        </p:nvSpPr>
        <p:spPr bwMode="auto">
          <a:xfrm rot="10800000">
            <a:off x="0" y="-5"/>
            <a:ext cx="12192000" cy="6858005"/>
          </a:xfrm>
          <a:prstGeom prst="rect">
            <a:avLst/>
          </a:prstGeom>
          <a:gradFill flip="none" rotWithShape="1">
            <a:gsLst>
              <a:gs pos="0">
                <a:srgbClr val="65DEFF"/>
              </a:gs>
              <a:gs pos="70000">
                <a:srgbClr val="5A68FF"/>
              </a:gs>
              <a:gs pos="35000">
                <a:srgbClr val="098FFF"/>
              </a:gs>
              <a:gs pos="100000">
                <a:srgbClr val="9A52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3" name="四角形: 角を丸くする 2">
            <a:extLst>
              <a:ext uri="{FF2B5EF4-FFF2-40B4-BE49-F238E27FC236}">
                <a16:creationId xmlns:a16="http://schemas.microsoft.com/office/drawing/2014/main" id="{6711EA50-D0E4-69C5-EB16-34F7CAF317DD}"/>
              </a:ext>
            </a:extLst>
          </p:cNvPr>
          <p:cNvSpPr/>
          <p:nvPr userDrawn="1"/>
        </p:nvSpPr>
        <p:spPr bwMode="auto">
          <a:xfrm>
            <a:off x="286165" y="628650"/>
            <a:ext cx="11642310" cy="6158683"/>
          </a:xfrm>
          <a:prstGeom prst="roundRect">
            <a:avLst>
              <a:gd name="adj" fmla="val 383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rgbClr val="000000"/>
              </a:solidFill>
              <a:latin typeface="HG丸ｺﾞｼｯｸM-PRO" pitchFamily="49" charset="-128"/>
              <a:ea typeface="HG丸ｺﾞｼｯｸM-PRO" pitchFamily="49" charset="-128"/>
            </a:endParaRPr>
          </a:p>
        </p:txBody>
      </p:sp>
      <p:sp>
        <p:nvSpPr>
          <p:cNvPr id="5" name="テキスト プレースホルダー 19">
            <a:extLst>
              <a:ext uri="{FF2B5EF4-FFF2-40B4-BE49-F238E27FC236}">
                <a16:creationId xmlns:a16="http://schemas.microsoft.com/office/drawing/2014/main" id="{DA17645D-F9C7-0CB1-BB43-90959D40DAA4}"/>
              </a:ext>
            </a:extLst>
          </p:cNvPr>
          <p:cNvSpPr>
            <a:spLocks noGrp="1"/>
          </p:cNvSpPr>
          <p:nvPr>
            <p:ph type="body" sz="quarter" idx="10" hasCustomPrompt="1"/>
          </p:nvPr>
        </p:nvSpPr>
        <p:spPr>
          <a:xfrm>
            <a:off x="259024" y="98879"/>
            <a:ext cx="11729989" cy="444046"/>
          </a:xfrm>
          <a:prstGeom prst="rect">
            <a:avLst/>
          </a:prstGeom>
        </p:spPr>
        <p:txBody>
          <a:bodyPr anchor="ctr"/>
          <a:lstStyle>
            <a:lvl1pPr marL="0" indent="0">
              <a:buNone/>
              <a:defRPr sz="2800" b="1">
                <a:solidFill>
                  <a:schemeClr val="bg1"/>
                </a:solidFill>
                <a:latin typeface="BIZ UDPゴシック" panose="020B0400000000000000" pitchFamily="50" charset="-128"/>
                <a:ea typeface="BIZ UDPゴシック" panose="020B0400000000000000" pitchFamily="50" charset="-128"/>
              </a:defRPr>
            </a:lvl1pPr>
          </a:lstStyle>
          <a:p>
            <a:pPr lvl="0"/>
            <a:r>
              <a:rPr kumimoji="1" lang="ja-JP" altLang="en-US" dirty="0"/>
              <a:t>タイトル</a:t>
            </a:r>
          </a:p>
        </p:txBody>
      </p:sp>
      <p:sp>
        <p:nvSpPr>
          <p:cNvPr id="2" name="テキスト ボックス 1">
            <a:extLst>
              <a:ext uri="{FF2B5EF4-FFF2-40B4-BE49-F238E27FC236}">
                <a16:creationId xmlns:a16="http://schemas.microsoft.com/office/drawing/2014/main" id="{A78D8BD6-4813-0B4E-AD1E-DB6AD7502AEC}"/>
              </a:ext>
            </a:extLst>
          </p:cNvPr>
          <p:cNvSpPr txBox="1"/>
          <p:nvPr userDrawn="1"/>
        </p:nvSpPr>
        <p:spPr>
          <a:xfrm>
            <a:off x="11779609" y="6620091"/>
            <a:ext cx="540327" cy="230832"/>
          </a:xfrm>
          <a:prstGeom prst="rect">
            <a:avLst/>
          </a:prstGeom>
          <a:noFill/>
        </p:spPr>
        <p:txBody>
          <a:bodyPr wrap="square" rtlCol="0" anchor="ctr">
            <a:spAutoFit/>
          </a:bodyPr>
          <a:lstStyle/>
          <a:p>
            <a:pPr algn="ctr"/>
            <a:fld id="{59C29286-78E2-499C-B5E7-9E4342655472}" type="slidenum">
              <a:rPr kumimoji="1" lang="ja-JP" altLang="en-US" sz="900" smtClean="0">
                <a:solidFill>
                  <a:schemeClr val="bg1"/>
                </a:solidFill>
                <a:latin typeface="BIZ UDPゴシック" panose="020B0400000000000000" pitchFamily="50" charset="-128"/>
                <a:ea typeface="BIZ UDPゴシック" panose="020B0400000000000000" pitchFamily="50" charset="-128"/>
              </a:rPr>
              <a:t>‹#›</a:t>
            </a:fld>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186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F7ADB-461A-489F-A2C9-0DEF7759CC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2F1307C-FD0E-49B5-AA84-3DCD6CCF3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4DFED01-57A7-4AAE-B6D1-F6306EB647D0}"/>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DC885D44-C76F-4D5A-A3BF-88DEFBD475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442C98-9979-4150-B584-7401085A4897}"/>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394459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0151B-7A1A-4340-BA35-9561001A94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FD2481-47FA-45F8-89D4-376DE26C09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FB90CB-D4B7-45CB-A34D-7A8B4DB617A2}"/>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A8B5F02B-EA4B-49AD-A6CE-F0617AEE2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6364-AB8D-442C-872A-28D63867A39B}"/>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123693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E6A9B-9456-4BCA-9CBB-16DA6E489FC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F7B4FC-2399-4306-B60E-21C4407DF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44159D9-75BD-458D-AA07-B22A4E80DF2B}"/>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689AB5C5-401B-4D89-976D-1F8BFB8E6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150DFE-DE90-4044-9B14-14B32197FF67}"/>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418965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07111-CB85-4F2A-945D-D1D0AB3D2D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973234-AD4E-40C8-824F-270B3970601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9C2D4BC-B672-4EF7-9AA4-98E70A002F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66AC43-851E-40FE-8D41-CBE76160689B}"/>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6" name="フッター プレースホルダー 5">
            <a:extLst>
              <a:ext uri="{FF2B5EF4-FFF2-40B4-BE49-F238E27FC236}">
                <a16:creationId xmlns:a16="http://schemas.microsoft.com/office/drawing/2014/main" id="{6A5D7357-DBF6-4048-892D-CECC9A1BA9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8C287F-F493-418B-B7FF-7C942F9B7C61}"/>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91063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278C6-0F9A-4933-B175-9113C90A61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D91F77-DA89-4768-AF9B-99A37E083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1B5DBC2-A606-4027-B7F1-799BE5E930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0CFB86-E6DC-40DE-AFF9-708CEDDC9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1593804-9369-4D37-9F48-B1FCB9BEC3D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3346AE1-E3F3-467B-9EB0-4839E27F4911}"/>
              </a:ext>
            </a:extLst>
          </p:cNvPr>
          <p:cNvSpPr>
            <a:spLocks noGrp="1"/>
          </p:cNvSpPr>
          <p:nvPr>
            <p:ph type="dt" sz="half" idx="10"/>
          </p:nvPr>
        </p:nvSpPr>
        <p:spPr/>
        <p:txBody>
          <a:bodyPr/>
          <a:lstStyle/>
          <a:p>
            <a:fld id="{3B2CD655-4010-431A-96AD-34BAB72BA86F}" type="datetimeFigureOut">
              <a:rPr kumimoji="1" lang="ja-JP" altLang="en-US" smtClean="0"/>
              <a:t>2024/4/12</a:t>
            </a:fld>
            <a:endParaRPr kumimoji="1" lang="ja-JP" altLang="en-US"/>
          </a:p>
        </p:txBody>
      </p:sp>
      <p:sp>
        <p:nvSpPr>
          <p:cNvPr id="8" name="フッター プレースホルダー 7">
            <a:extLst>
              <a:ext uri="{FF2B5EF4-FFF2-40B4-BE49-F238E27FC236}">
                <a16:creationId xmlns:a16="http://schemas.microsoft.com/office/drawing/2014/main" id="{92E31C54-37BE-451B-AB35-BA37F5F021C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839F4F3-80CE-4F08-ACDB-FBE144F3ED1A}"/>
              </a:ext>
            </a:extLst>
          </p:cNvPr>
          <p:cNvSpPr>
            <a:spLocks noGrp="1"/>
          </p:cNvSpPr>
          <p:nvPr>
            <p:ph type="sldNum" sz="quarter" idx="12"/>
          </p:nvPr>
        </p:nvSpPr>
        <p:spPr/>
        <p:txBody>
          <a:body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24399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1287"/>
      </p:ext>
    </p:extLst>
  </p:cSld>
  <p:clrMap bg1="lt1" tx1="dk1" bg2="lt2" tx2="dk2" accent1="accent1" accent2="accent2" accent3="accent3" accent4="accent4" accent5="accent5" accent6="accent6" hlink="hlink" folHlink="folHlink"/>
  <p:sldLayoutIdLst>
    <p:sldLayoutId id="2147483688" r:id="rId1"/>
    <p:sldLayoutId id="2147483694" r:id="rId2"/>
    <p:sldLayoutId id="2147483689" r:id="rId3"/>
    <p:sldLayoutId id="2147483693" r:id="rId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3C010B-247A-44D5-8A57-F8A0F9AF8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381B73-D287-43D4-8BCE-82D1AF8EA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BE11A2-1E1E-43C6-A871-12F110564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CD655-4010-431A-96AD-34BAB72BA86F}" type="datetimeFigureOut">
              <a:rPr kumimoji="1" lang="ja-JP" altLang="en-US" smtClean="0"/>
              <a:t>2024/4/12</a:t>
            </a:fld>
            <a:endParaRPr kumimoji="1" lang="ja-JP" altLang="en-US"/>
          </a:p>
        </p:txBody>
      </p:sp>
      <p:sp>
        <p:nvSpPr>
          <p:cNvPr id="5" name="フッター プレースホルダー 4">
            <a:extLst>
              <a:ext uri="{FF2B5EF4-FFF2-40B4-BE49-F238E27FC236}">
                <a16:creationId xmlns:a16="http://schemas.microsoft.com/office/drawing/2014/main" id="{FCADAA36-8923-4A23-A8E6-37646C6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30F6A4-1759-4F30-8048-5504789A1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A31F2-48A8-4205-BCB9-5593083F2239}" type="slidenum">
              <a:rPr kumimoji="1" lang="ja-JP" altLang="en-US" smtClean="0"/>
              <a:t>‹#›</a:t>
            </a:fld>
            <a:endParaRPr kumimoji="1" lang="ja-JP" altLang="en-US"/>
          </a:p>
        </p:txBody>
      </p:sp>
    </p:spTree>
    <p:extLst>
      <p:ext uri="{BB962C8B-B14F-4D97-AF65-F5344CB8AC3E}">
        <p14:creationId xmlns:p14="http://schemas.microsoft.com/office/powerpoint/2010/main" val="276538158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astrum_ad_operation@jeki.co.jp"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mastrum_ad_operation@jeki.co.jp"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mastrum_ad_operation@jeki.co.jp"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jpeg"/><Relationship Id="rId4" Type="http://schemas.microsoft.com/office/2007/relationships/hdphoto" Target="../media/hdphoto1.wdp"/><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4.png"/><Relationship Id="rId10" Type="http://schemas.openxmlformats.org/officeDocument/2006/relationships/image" Target="../media/image43.png"/><Relationship Id="rId4" Type="http://schemas.microsoft.com/office/2007/relationships/hdphoto" Target="../media/hdphoto1.wdp"/><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6.wdp"/><Relationship Id="rId18" Type="http://schemas.openxmlformats.org/officeDocument/2006/relationships/image" Target="../media/image56.tiff"/><Relationship Id="rId26"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59.png"/><Relationship Id="rId7" Type="http://schemas.openxmlformats.org/officeDocument/2006/relationships/image" Target="../media/image51.png"/><Relationship Id="rId12" Type="http://schemas.microsoft.com/office/2007/relationships/hdphoto" Target="../media/hdphoto5.wdp"/><Relationship Id="rId17" Type="http://schemas.microsoft.com/office/2007/relationships/hdphoto" Target="../media/hdphoto9.wdp"/><Relationship Id="rId25" Type="http://schemas.openxmlformats.org/officeDocument/2006/relationships/image" Target="../media/image62.png"/><Relationship Id="rId2" Type="http://schemas.openxmlformats.org/officeDocument/2006/relationships/notesSlide" Target="../notesSlides/notesSlide5.xml"/><Relationship Id="rId16" Type="http://schemas.microsoft.com/office/2007/relationships/hdphoto" Target="../media/hdphoto8.wdp"/><Relationship Id="rId20" Type="http://schemas.openxmlformats.org/officeDocument/2006/relationships/image" Target="../media/image58.png"/><Relationship Id="rId1" Type="http://schemas.openxmlformats.org/officeDocument/2006/relationships/slideLayout" Target="../slideLayouts/slideLayout17.xml"/><Relationship Id="rId6" Type="http://schemas.microsoft.com/office/2007/relationships/hdphoto" Target="../media/hdphoto3.wdp"/><Relationship Id="rId11" Type="http://schemas.microsoft.com/office/2007/relationships/hdphoto" Target="../media/hdphoto4.wdp"/><Relationship Id="rId24" Type="http://schemas.openxmlformats.org/officeDocument/2006/relationships/image" Target="../media/image61.png"/><Relationship Id="rId5" Type="http://schemas.openxmlformats.org/officeDocument/2006/relationships/image" Target="../media/image50.png"/><Relationship Id="rId15" Type="http://schemas.microsoft.com/office/2007/relationships/hdphoto" Target="../media/hdphoto7.wdp"/><Relationship Id="rId23" Type="http://schemas.openxmlformats.org/officeDocument/2006/relationships/image" Target="../media/image60.png"/><Relationship Id="rId10" Type="http://schemas.openxmlformats.org/officeDocument/2006/relationships/image" Target="../media/image54.png"/><Relationship Id="rId19"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55.png"/><Relationship Id="rId22" Type="http://schemas.microsoft.com/office/2007/relationships/hdphoto" Target="../media/hdphoto10.wdp"/><Relationship Id="rId27" Type="http://schemas.openxmlformats.org/officeDocument/2006/relationships/image" Target="../media/image6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mailto:mastrum_sales@jeki.co.j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FF888A32-73B7-EB2D-8669-9BE389243757}"/>
              </a:ext>
            </a:extLst>
          </p:cNvPr>
          <p:cNvSpPr>
            <a:spLocks noGrp="1"/>
          </p:cNvSpPr>
          <p:nvPr>
            <p:ph type="body" sz="quarter" idx="10"/>
          </p:nvPr>
        </p:nvSpPr>
        <p:spPr>
          <a:xfrm>
            <a:off x="339890" y="3183255"/>
            <a:ext cx="4079631" cy="2755818"/>
          </a:xfrm>
        </p:spPr>
        <p:txBody>
          <a:bodyPr anchor="ctr"/>
          <a:lstStyle/>
          <a:p>
            <a:r>
              <a:rPr lang="en-US" altLang="ja-JP" dirty="0"/>
              <a:t>2024</a:t>
            </a:r>
            <a:r>
              <a:rPr lang="ja-JP" altLang="en-US" dirty="0"/>
              <a:t>年</a:t>
            </a:r>
            <a:r>
              <a:rPr lang="en-US" altLang="ja-JP" dirty="0"/>
              <a:t>7</a:t>
            </a:r>
            <a:r>
              <a:rPr lang="ja-JP" altLang="en-US" dirty="0"/>
              <a:t>月～</a:t>
            </a:r>
            <a:r>
              <a:rPr lang="en-US" altLang="ja-JP" dirty="0"/>
              <a:t>9</a:t>
            </a:r>
            <a:r>
              <a:rPr lang="ja-JP" altLang="en-US" dirty="0"/>
              <a:t>月放映開始分</a:t>
            </a:r>
            <a:endParaRPr lang="en-US" altLang="ja-JP" dirty="0"/>
          </a:p>
          <a:p>
            <a:endParaRPr lang="en-US" altLang="ja-JP" dirty="0"/>
          </a:p>
          <a:p>
            <a:r>
              <a:rPr lang="ja-JP" altLang="en-US" sz="1200" dirty="0"/>
              <a:t>＜主な変更点＞</a:t>
            </a:r>
            <a:endParaRPr lang="en-US" altLang="ja-JP" sz="1200" dirty="0"/>
          </a:p>
          <a:p>
            <a:r>
              <a:rPr lang="ja-JP" altLang="en-US" sz="1200" dirty="0"/>
              <a:t>・車内ポスターの追加</a:t>
            </a:r>
            <a:endParaRPr lang="en-US" altLang="ja-JP" sz="1200" dirty="0"/>
          </a:p>
        </p:txBody>
      </p:sp>
      <p:sp>
        <p:nvSpPr>
          <p:cNvPr id="2" name="テキスト プレースホルダー 7">
            <a:extLst>
              <a:ext uri="{FF2B5EF4-FFF2-40B4-BE49-F238E27FC236}">
                <a16:creationId xmlns:a16="http://schemas.microsoft.com/office/drawing/2014/main" id="{E609919E-08DD-D941-88A3-2554E33236E5}"/>
              </a:ext>
            </a:extLst>
          </p:cNvPr>
          <p:cNvSpPr txBox="1">
            <a:spLocks/>
          </p:cNvSpPr>
          <p:nvPr/>
        </p:nvSpPr>
        <p:spPr>
          <a:xfrm>
            <a:off x="492290" y="6076950"/>
            <a:ext cx="4079631" cy="781050"/>
          </a:xfrm>
          <a:prstGeom prst="rect">
            <a:avLst/>
          </a:prstGeom>
        </p:spPr>
        <p:txBody>
          <a:bodyPr anchor="ctr"/>
          <a:lstStyle>
            <a:lvl1pPr marL="0" indent="0" algn="l" rtl="0" eaLnBrk="0" fontAlgn="base" hangingPunct="0">
              <a:spcBef>
                <a:spcPct val="20000"/>
              </a:spcBef>
              <a:spcAft>
                <a:spcPct val="0"/>
              </a:spcAft>
              <a:buNone/>
              <a:defRPr kumimoji="1" sz="2000" b="1">
                <a:solidFill>
                  <a:schemeClr val="bg1"/>
                </a:solidFill>
                <a:latin typeface="BIZ UDPゴシック" panose="020B0400000000000000" pitchFamily="50" charset="-128"/>
                <a:ea typeface="BIZ UDPゴシック" panose="020B04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r"/>
            <a:r>
              <a:rPr lang="en-US" altLang="ja-JP" kern="0" dirty="0"/>
              <a:t>4</a:t>
            </a:r>
            <a:r>
              <a:rPr lang="ja-JP" altLang="en-US" kern="0" dirty="0"/>
              <a:t>月</a:t>
            </a:r>
            <a:r>
              <a:rPr lang="en-US" altLang="ja-JP" kern="0" dirty="0"/>
              <a:t>1</a:t>
            </a:r>
            <a:r>
              <a:rPr lang="ja-JP" altLang="en-US" kern="0" dirty="0"/>
              <a:t>日リリース</a:t>
            </a:r>
            <a:endParaRPr lang="en-US" altLang="ja-JP" kern="0" dirty="0"/>
          </a:p>
        </p:txBody>
      </p:sp>
    </p:spTree>
    <p:extLst>
      <p:ext uri="{BB962C8B-B14F-4D97-AF65-F5344CB8AC3E}">
        <p14:creationId xmlns:p14="http://schemas.microsoft.com/office/powerpoint/2010/main" val="404541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②　</a:t>
            </a:r>
            <a:r>
              <a:rPr lang="ja-JP" altLang="en-US" sz="2000" kern="1200" dirty="0"/>
              <a:t>フレキシブル配信</a:t>
            </a:r>
            <a:endParaRPr lang="ja-JP" altLang="en-US" sz="2400" kern="1200" dirty="0"/>
          </a:p>
        </p:txBody>
      </p:sp>
      <p:graphicFrame>
        <p:nvGraphicFramePr>
          <p:cNvPr id="4" name="表 3">
            <a:extLst>
              <a:ext uri="{FF2B5EF4-FFF2-40B4-BE49-F238E27FC236}">
                <a16:creationId xmlns:a16="http://schemas.microsoft.com/office/drawing/2014/main" id="{E6E767F8-BAE6-B5D1-450F-BB1FCF294C56}"/>
              </a:ext>
            </a:extLst>
          </p:cNvPr>
          <p:cNvGraphicFramePr>
            <a:graphicFrameLocks noGrp="1"/>
          </p:cNvGraphicFramePr>
          <p:nvPr>
            <p:extLst>
              <p:ext uri="{D42A27DB-BD31-4B8C-83A1-F6EECF244321}">
                <p14:modId xmlns:p14="http://schemas.microsoft.com/office/powerpoint/2010/main" val="724988919"/>
              </p:ext>
            </p:extLst>
          </p:nvPr>
        </p:nvGraphicFramePr>
        <p:xfrm>
          <a:off x="780712" y="1220867"/>
          <a:ext cx="10675183" cy="4255397"/>
        </p:xfrm>
        <a:graphic>
          <a:graphicData uri="http://schemas.openxmlformats.org/drawingml/2006/table">
            <a:tbl>
              <a:tblPr/>
              <a:tblGrid>
                <a:gridCol w="1594265">
                  <a:extLst>
                    <a:ext uri="{9D8B030D-6E8A-4147-A177-3AD203B41FA5}">
                      <a16:colId xmlns:a16="http://schemas.microsoft.com/office/drawing/2014/main" val="1675444679"/>
                    </a:ext>
                  </a:extLst>
                </a:gridCol>
                <a:gridCol w="1297274">
                  <a:extLst>
                    <a:ext uri="{9D8B030D-6E8A-4147-A177-3AD203B41FA5}">
                      <a16:colId xmlns:a16="http://schemas.microsoft.com/office/drawing/2014/main" val="2160287435"/>
                    </a:ext>
                  </a:extLst>
                </a:gridCol>
                <a:gridCol w="1297274">
                  <a:extLst>
                    <a:ext uri="{9D8B030D-6E8A-4147-A177-3AD203B41FA5}">
                      <a16:colId xmlns:a16="http://schemas.microsoft.com/office/drawing/2014/main" val="3612617531"/>
                    </a:ext>
                  </a:extLst>
                </a:gridCol>
                <a:gridCol w="1297274">
                  <a:extLst>
                    <a:ext uri="{9D8B030D-6E8A-4147-A177-3AD203B41FA5}">
                      <a16:colId xmlns:a16="http://schemas.microsoft.com/office/drawing/2014/main" val="413278081"/>
                    </a:ext>
                  </a:extLst>
                </a:gridCol>
                <a:gridCol w="1297274">
                  <a:extLst>
                    <a:ext uri="{9D8B030D-6E8A-4147-A177-3AD203B41FA5}">
                      <a16:colId xmlns:a16="http://schemas.microsoft.com/office/drawing/2014/main" val="911346529"/>
                    </a:ext>
                  </a:extLst>
                </a:gridCol>
                <a:gridCol w="1297274">
                  <a:extLst>
                    <a:ext uri="{9D8B030D-6E8A-4147-A177-3AD203B41FA5}">
                      <a16:colId xmlns:a16="http://schemas.microsoft.com/office/drawing/2014/main" val="1612799550"/>
                    </a:ext>
                  </a:extLst>
                </a:gridCol>
                <a:gridCol w="1297274">
                  <a:extLst>
                    <a:ext uri="{9D8B030D-6E8A-4147-A177-3AD203B41FA5}">
                      <a16:colId xmlns:a16="http://schemas.microsoft.com/office/drawing/2014/main" val="3804017720"/>
                    </a:ext>
                  </a:extLst>
                </a:gridCol>
                <a:gridCol w="1297274">
                  <a:extLst>
                    <a:ext uri="{9D8B030D-6E8A-4147-A177-3AD203B41FA5}">
                      <a16:colId xmlns:a16="http://schemas.microsoft.com/office/drawing/2014/main" val="1886060840"/>
                    </a:ext>
                  </a:extLst>
                </a:gridCol>
              </a:tblGrid>
              <a:tr h="559088">
                <a:tc>
                  <a:txBody>
                    <a:bodyPr/>
                    <a:lstStyle/>
                    <a:p>
                      <a:pPr algn="ctr" fontAlgn="b"/>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月</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火</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水</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木</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金</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土</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日</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24361723"/>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朝帯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（始発～</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a:txBody>
                    <a:bodyPr/>
                    <a:lstStyle/>
                    <a:p>
                      <a:pPr algn="ctr" fontAlgn="ctr"/>
                      <a:r>
                        <a:rPr lang="en-US" altLang="ja-JP"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¥2,350,000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7584275"/>
                  </a:ext>
                </a:extLst>
              </a:tr>
              <a:tr h="1232103">
                <a:tc>
                  <a:txBody>
                    <a:bodyPr/>
                    <a:lstStyle/>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昼</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帯</a:t>
                      </a:r>
                      <a:endPar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a:txBody>
                    <a:bodyPr/>
                    <a:lstStyle/>
                    <a:p>
                      <a:pPr algn="ctr" fontAlgn="ctr"/>
                      <a:r>
                        <a:rPr lang="en-US" altLang="ja-JP"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7484448"/>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夜帯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時～終電）</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a:txBody>
                    <a:bodyPr/>
                    <a:lstStyle/>
                    <a:p>
                      <a:pPr algn="ctr" fontAlgn="ctr"/>
                      <a:r>
                        <a:rPr lang="en-US" altLang="ja-JP"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¥2,350,000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7247013"/>
                  </a:ext>
                </a:extLst>
              </a:tr>
            </a:tbl>
          </a:graphicData>
        </a:graphic>
      </p:graphicFrame>
      <p:sp>
        <p:nvSpPr>
          <p:cNvPr id="6" name="テキスト ボックス 5">
            <a:extLst>
              <a:ext uri="{FF2B5EF4-FFF2-40B4-BE49-F238E27FC236}">
                <a16:creationId xmlns:a16="http://schemas.microsoft.com/office/drawing/2014/main" id="{6F66B306-F90F-3230-B0DB-C1653EBB19A1}"/>
              </a:ext>
            </a:extLst>
          </p:cNvPr>
          <p:cNvSpPr txBox="1"/>
          <p:nvPr/>
        </p:nvSpPr>
        <p:spPr>
          <a:xfrm>
            <a:off x="758409" y="5600208"/>
            <a:ext cx="10675183" cy="938719"/>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・山手線</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横須賀・総武線快速以外の路線において、夜帯は日曜日のみ２４時００分放映終了となります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・特殊な放映パターンは原則</a:t>
            </a:r>
            <a:r>
              <a:rPr lang="en-US" altLang="ja-JP" sz="1100" dirty="0">
                <a:latin typeface="BIZ UDPゴシック" panose="020B0400000000000000" pitchFamily="50" charset="-128"/>
                <a:ea typeface="BIZ UDPゴシック" panose="020B0400000000000000" pitchFamily="50" charset="-128"/>
              </a:rPr>
              <a:t>NG</a:t>
            </a:r>
            <a:r>
              <a:rPr lang="ja-JP" altLang="en-US" sz="1100" dirty="0">
                <a:latin typeface="BIZ UDPゴシック" panose="020B0400000000000000" pitchFamily="50" charset="-128"/>
                <a:ea typeface="BIZ UDPゴシック" panose="020B0400000000000000" pitchFamily="50" charset="-128"/>
              </a:rPr>
              <a:t>となります。</a:t>
            </a:r>
          </a:p>
          <a:p>
            <a:r>
              <a:rPr lang="ja-JP" altLang="en-US" sz="1100" dirty="0">
                <a:latin typeface="BIZ UDPゴシック" panose="020B0400000000000000" pitchFamily="50" charset="-128"/>
                <a:ea typeface="BIZ UDPゴシック" panose="020B0400000000000000" pitchFamily="50" charset="-128"/>
              </a:rPr>
              <a:t>・放映期間中に、急遽素材の変更や差し止めを行う場合や、納品期限に間に合わなかった場合には別途、規定の料金がかかります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また、このような緊急作業をご依頼いただいた場合、ご要望にお応えできない可能性がありますのでご了承ください</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各月の申込開始タイミングは、媒体社の通常申込開始スケジュールに準じます。</a:t>
            </a:r>
          </a:p>
        </p:txBody>
      </p:sp>
      <p:sp>
        <p:nvSpPr>
          <p:cNvPr id="5" name="テキスト ボックス 4">
            <a:extLst>
              <a:ext uri="{FF2B5EF4-FFF2-40B4-BE49-F238E27FC236}">
                <a16:creationId xmlns:a16="http://schemas.microsoft.com/office/drawing/2014/main" id="{E4D1ECD3-FCE8-264E-DD25-2D3D184B4C65}"/>
              </a:ext>
            </a:extLst>
          </p:cNvPr>
          <p:cNvSpPr txBox="1"/>
          <p:nvPr/>
        </p:nvSpPr>
        <p:spPr>
          <a:xfrm>
            <a:off x="7449016" y="950491"/>
            <a:ext cx="3984576" cy="261610"/>
          </a:xfrm>
          <a:prstGeom prst="rect">
            <a:avLst/>
          </a:prstGeom>
          <a:noFill/>
        </p:spPr>
        <p:txBody>
          <a:bodyPr wrap="square">
            <a:spAutoFit/>
          </a:bodyPr>
          <a:lstStyle/>
          <a:p>
            <a:pPr algn="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枠あたりの料金（税抜）</a:t>
            </a:r>
            <a:endParaRPr lang="en-US" altLang="ja-JP" sz="1100" dirty="0">
              <a:latin typeface="BIZ UDPゴシック" panose="020B0400000000000000" pitchFamily="50" charset="-128"/>
              <a:ea typeface="BIZ UDPゴシック" panose="020B0400000000000000" pitchFamily="50" charset="-128"/>
            </a:endParaRPr>
          </a:p>
        </p:txBody>
      </p:sp>
      <p:sp>
        <p:nvSpPr>
          <p:cNvPr id="3" name="Rectangle 21">
            <a:extLst>
              <a:ext uri="{FF2B5EF4-FFF2-40B4-BE49-F238E27FC236}">
                <a16:creationId xmlns:a16="http://schemas.microsoft.com/office/drawing/2014/main" id="{6B1E7158-9BA6-A55F-F839-7D611DAB4B53}"/>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トレインチャンネル スポット</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CM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 全線セット</a:t>
            </a:r>
          </a:p>
        </p:txBody>
      </p:sp>
    </p:spTree>
    <p:extLst>
      <p:ext uri="{BB962C8B-B14F-4D97-AF65-F5344CB8AC3E}">
        <p14:creationId xmlns:p14="http://schemas.microsoft.com/office/powerpoint/2010/main" val="333409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②　</a:t>
            </a:r>
            <a:r>
              <a:rPr lang="ja-JP" altLang="en-US" sz="2000" kern="1200" dirty="0"/>
              <a:t>フレキシブル配信</a:t>
            </a:r>
            <a:endParaRPr lang="ja-JP" altLang="en-US" sz="2400" kern="1200" dirty="0"/>
          </a:p>
        </p:txBody>
      </p:sp>
      <p:sp>
        <p:nvSpPr>
          <p:cNvPr id="5" name="テキスト ボックス 4">
            <a:extLst>
              <a:ext uri="{FF2B5EF4-FFF2-40B4-BE49-F238E27FC236}">
                <a16:creationId xmlns:a16="http://schemas.microsoft.com/office/drawing/2014/main" id="{E4D1ECD3-FCE8-264E-DD25-2D3D184B4C65}"/>
              </a:ext>
            </a:extLst>
          </p:cNvPr>
          <p:cNvSpPr txBox="1"/>
          <p:nvPr/>
        </p:nvSpPr>
        <p:spPr>
          <a:xfrm>
            <a:off x="7449016" y="950491"/>
            <a:ext cx="3984576" cy="261610"/>
          </a:xfrm>
          <a:prstGeom prst="rect">
            <a:avLst/>
          </a:prstGeom>
          <a:noFill/>
        </p:spPr>
        <p:txBody>
          <a:bodyPr wrap="square">
            <a:spAutoFit/>
          </a:bodyPr>
          <a:lstStyle/>
          <a:p>
            <a:pPr algn="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枠あたりの料金（税抜）</a:t>
            </a:r>
            <a:endParaRPr lang="en-US" altLang="ja-JP" sz="1100" dirty="0">
              <a:latin typeface="BIZ UDPゴシック" panose="020B0400000000000000" pitchFamily="50" charset="-128"/>
              <a:ea typeface="BIZ UDPゴシック" panose="020B0400000000000000" pitchFamily="50" charset="-128"/>
            </a:endParaRPr>
          </a:p>
        </p:txBody>
      </p:sp>
      <p:sp>
        <p:nvSpPr>
          <p:cNvPr id="7" name="Rectangle 21">
            <a:extLst>
              <a:ext uri="{FF2B5EF4-FFF2-40B4-BE49-F238E27FC236}">
                <a16:creationId xmlns:a16="http://schemas.microsoft.com/office/drawing/2014/main" id="{31C7024F-7550-9E36-07D4-2378E2C6B338}"/>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AD</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ビジョン　ステーションネットワーク</a:t>
            </a:r>
          </a:p>
        </p:txBody>
      </p:sp>
      <p:graphicFrame>
        <p:nvGraphicFramePr>
          <p:cNvPr id="8" name="表 7">
            <a:extLst>
              <a:ext uri="{FF2B5EF4-FFF2-40B4-BE49-F238E27FC236}">
                <a16:creationId xmlns:a16="http://schemas.microsoft.com/office/drawing/2014/main" id="{6979895B-D552-3FC8-9F12-E58EB25D2BD5}"/>
              </a:ext>
            </a:extLst>
          </p:cNvPr>
          <p:cNvGraphicFramePr>
            <a:graphicFrameLocks noGrp="1"/>
          </p:cNvGraphicFramePr>
          <p:nvPr>
            <p:extLst>
              <p:ext uri="{D42A27DB-BD31-4B8C-83A1-F6EECF244321}">
                <p14:modId xmlns:p14="http://schemas.microsoft.com/office/powerpoint/2010/main" val="112192100"/>
              </p:ext>
            </p:extLst>
          </p:nvPr>
        </p:nvGraphicFramePr>
        <p:xfrm>
          <a:off x="780712" y="1220867"/>
          <a:ext cx="10675183" cy="4255397"/>
        </p:xfrm>
        <a:graphic>
          <a:graphicData uri="http://schemas.openxmlformats.org/drawingml/2006/table">
            <a:tbl>
              <a:tblPr/>
              <a:tblGrid>
                <a:gridCol w="1594265">
                  <a:extLst>
                    <a:ext uri="{9D8B030D-6E8A-4147-A177-3AD203B41FA5}">
                      <a16:colId xmlns:a16="http://schemas.microsoft.com/office/drawing/2014/main" val="1675444679"/>
                    </a:ext>
                  </a:extLst>
                </a:gridCol>
                <a:gridCol w="1297274">
                  <a:extLst>
                    <a:ext uri="{9D8B030D-6E8A-4147-A177-3AD203B41FA5}">
                      <a16:colId xmlns:a16="http://schemas.microsoft.com/office/drawing/2014/main" val="2160287435"/>
                    </a:ext>
                  </a:extLst>
                </a:gridCol>
                <a:gridCol w="1297274">
                  <a:extLst>
                    <a:ext uri="{9D8B030D-6E8A-4147-A177-3AD203B41FA5}">
                      <a16:colId xmlns:a16="http://schemas.microsoft.com/office/drawing/2014/main" val="3612617531"/>
                    </a:ext>
                  </a:extLst>
                </a:gridCol>
                <a:gridCol w="1297274">
                  <a:extLst>
                    <a:ext uri="{9D8B030D-6E8A-4147-A177-3AD203B41FA5}">
                      <a16:colId xmlns:a16="http://schemas.microsoft.com/office/drawing/2014/main" val="413278081"/>
                    </a:ext>
                  </a:extLst>
                </a:gridCol>
                <a:gridCol w="1297274">
                  <a:extLst>
                    <a:ext uri="{9D8B030D-6E8A-4147-A177-3AD203B41FA5}">
                      <a16:colId xmlns:a16="http://schemas.microsoft.com/office/drawing/2014/main" val="911346529"/>
                    </a:ext>
                  </a:extLst>
                </a:gridCol>
                <a:gridCol w="1297274">
                  <a:extLst>
                    <a:ext uri="{9D8B030D-6E8A-4147-A177-3AD203B41FA5}">
                      <a16:colId xmlns:a16="http://schemas.microsoft.com/office/drawing/2014/main" val="1612799550"/>
                    </a:ext>
                  </a:extLst>
                </a:gridCol>
                <a:gridCol w="1297274">
                  <a:extLst>
                    <a:ext uri="{9D8B030D-6E8A-4147-A177-3AD203B41FA5}">
                      <a16:colId xmlns:a16="http://schemas.microsoft.com/office/drawing/2014/main" val="3804017720"/>
                    </a:ext>
                  </a:extLst>
                </a:gridCol>
                <a:gridCol w="1297274">
                  <a:extLst>
                    <a:ext uri="{9D8B030D-6E8A-4147-A177-3AD203B41FA5}">
                      <a16:colId xmlns:a16="http://schemas.microsoft.com/office/drawing/2014/main" val="1886060840"/>
                    </a:ext>
                  </a:extLst>
                </a:gridCol>
              </a:tblGrid>
              <a:tr h="559088">
                <a:tc>
                  <a:txBody>
                    <a:bodyPr/>
                    <a:lstStyle/>
                    <a:p>
                      <a:pPr algn="ctr" fontAlgn="b"/>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月</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火</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水</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木</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金</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土</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日</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24361723"/>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朝帯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5</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月➀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火➀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水➀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木➀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金➀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土➀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日➀</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07584275"/>
                  </a:ext>
                </a:extLst>
              </a:tr>
              <a:tr h="1232103">
                <a:tc>
                  <a:txBody>
                    <a:bodyPr/>
                    <a:lstStyle/>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昼</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帯</a:t>
                      </a:r>
                      <a:endPar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月②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火②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水②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木②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金②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土②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日②</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37484448"/>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夜帯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24</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月➂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火➂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水➂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木➂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金➂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土➂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日➂</a:t>
                      </a:r>
                      <a:endPar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27247013"/>
                  </a:ext>
                </a:extLst>
              </a:tr>
            </a:tbl>
          </a:graphicData>
        </a:graphic>
      </p:graphicFrame>
      <p:sp>
        <p:nvSpPr>
          <p:cNvPr id="9" name="テキスト ボックス 8">
            <a:extLst>
              <a:ext uri="{FF2B5EF4-FFF2-40B4-BE49-F238E27FC236}">
                <a16:creationId xmlns:a16="http://schemas.microsoft.com/office/drawing/2014/main" id="{1E0DF066-1BEA-6889-C856-F1F51D81D661}"/>
              </a:ext>
            </a:extLst>
          </p:cNvPr>
          <p:cNvSpPr txBox="1"/>
          <p:nvPr/>
        </p:nvSpPr>
        <p:spPr>
          <a:xfrm>
            <a:off x="758409" y="5488469"/>
            <a:ext cx="10675183" cy="1277273"/>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４５</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0,000</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円（税抜）以上の出稿からお申込み可能です</a:t>
            </a:r>
            <a:endPar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・特殊な放映パターンは原則</a:t>
            </a:r>
            <a:r>
              <a:rPr lang="en-US" altLang="ja-JP" sz="1100" dirty="0">
                <a:latin typeface="BIZ UDPゴシック" panose="020B0400000000000000" pitchFamily="50" charset="-128"/>
                <a:ea typeface="BIZ UDPゴシック" panose="020B0400000000000000" pitchFamily="50" charset="-128"/>
              </a:rPr>
              <a:t>NG</a:t>
            </a:r>
            <a:r>
              <a:rPr lang="ja-JP" altLang="en-US" sz="1100" dirty="0">
                <a:latin typeface="BIZ UDPゴシック" panose="020B0400000000000000" pitchFamily="50" charset="-128"/>
                <a:ea typeface="BIZ UDPゴシック" panose="020B0400000000000000" pitchFamily="50" charset="-128"/>
              </a:rPr>
              <a:t>となります。</a:t>
            </a:r>
          </a:p>
          <a:p>
            <a:r>
              <a:rPr lang="ja-JP" altLang="en-US" sz="1100" dirty="0">
                <a:latin typeface="BIZ UDPゴシック" panose="020B0400000000000000" pitchFamily="50" charset="-128"/>
                <a:ea typeface="BIZ UDPゴシック" panose="020B0400000000000000" pitchFamily="50" charset="-128"/>
              </a:rPr>
              <a:t>・最低放映回数は、緊急放映･支障を含め</a:t>
            </a:r>
            <a:r>
              <a:rPr lang="en-US" altLang="ja-JP" sz="1100" dirty="0">
                <a:latin typeface="BIZ UDPゴシック" panose="020B0400000000000000" pitchFamily="50" charset="-128"/>
                <a:ea typeface="BIZ UDPゴシック" panose="020B0400000000000000" pitchFamily="50" charset="-128"/>
              </a:rPr>
              <a:t>90%</a:t>
            </a:r>
            <a:r>
              <a:rPr lang="ja-JP" altLang="en-US" sz="1100" dirty="0">
                <a:latin typeface="BIZ UDPゴシック" panose="020B0400000000000000" pitchFamily="50" charset="-128"/>
                <a:ea typeface="BIZ UDPゴシック" panose="020B0400000000000000" pitchFamily="50" charset="-128"/>
              </a:rPr>
              <a:t>稼働時の回数とします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・放映期間中に、急遽素材の変更や差し止めを行う場合や、納品期限に間に合わなかった場合には別途、規定の料金がかかります。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また、このような緊急作業をご依頼いただいた場合、ご要望にお応えできない可能性がありますのでご了承ください。</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各月の申込開始タイミングは、媒体社の通常申込開始スケジュールに準じます。</a:t>
            </a:r>
          </a:p>
          <a:p>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068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③　</a:t>
            </a:r>
            <a:r>
              <a:rPr lang="ja-JP" altLang="en-US" sz="2000" kern="1200" dirty="0"/>
              <a:t>フリースポット配信</a:t>
            </a:r>
            <a:endParaRPr lang="ja-JP" altLang="en-US" sz="2400" kern="1200" dirty="0"/>
          </a:p>
        </p:txBody>
      </p:sp>
      <p:sp>
        <p:nvSpPr>
          <p:cNvPr id="6" name="テキスト ボックス 5">
            <a:extLst>
              <a:ext uri="{FF2B5EF4-FFF2-40B4-BE49-F238E27FC236}">
                <a16:creationId xmlns:a16="http://schemas.microsoft.com/office/drawing/2014/main" id="{6F66B306-F90F-3230-B0DB-C1653EBB19A1}"/>
              </a:ext>
            </a:extLst>
          </p:cNvPr>
          <p:cNvSpPr txBox="1"/>
          <p:nvPr/>
        </p:nvSpPr>
        <p:spPr>
          <a:xfrm>
            <a:off x="758409" y="5664638"/>
            <a:ext cx="10675183" cy="1277273"/>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・山手線</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横須賀・総武線快速以外の路線において、夜帯は日曜日のみ２４時００分放映終了となります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・特殊な放映パターンは原則</a:t>
            </a:r>
            <a:r>
              <a:rPr lang="en-US" altLang="ja-JP" sz="1100" dirty="0">
                <a:latin typeface="BIZ UDPゴシック" panose="020B0400000000000000" pitchFamily="50" charset="-128"/>
                <a:ea typeface="BIZ UDPゴシック" panose="020B0400000000000000" pitchFamily="50" charset="-128"/>
              </a:rPr>
              <a:t>NG</a:t>
            </a:r>
            <a:r>
              <a:rPr lang="ja-JP" altLang="en-US" sz="1100" dirty="0">
                <a:latin typeface="BIZ UDPゴシック" panose="020B0400000000000000" pitchFamily="50" charset="-128"/>
                <a:ea typeface="BIZ UDPゴシック" panose="020B0400000000000000" pitchFamily="50" charset="-128"/>
              </a:rPr>
              <a:t>となります。</a:t>
            </a:r>
          </a:p>
          <a:p>
            <a:r>
              <a:rPr lang="ja-JP" altLang="en-US" sz="1100" dirty="0">
                <a:latin typeface="BIZ UDPゴシック" panose="020B0400000000000000" pitchFamily="50" charset="-128"/>
                <a:ea typeface="BIZ UDPゴシック" panose="020B0400000000000000" pitchFamily="50" charset="-128"/>
              </a:rPr>
              <a:t>・放映期間中に、急遽素材の変更や差し止めを行う場合や、納品期限に間に合わなかった場合には別途、規定の料金がかかります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また、このような緊急作業をご依頼いただいた場合、ご要望にお応えできない可能性がありますのでご了承ください</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各月の申込開始タイミングは、媒体社の通常申込開始スケジュールに準じます。</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放映開始日の約</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10</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営業日前に期間中の全放映枠を割り当てます。</a:t>
            </a:r>
            <a:endParaRPr lang="ja-JP" altLang="en-US"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4D1ECD3-FCE8-264E-DD25-2D3D184B4C65}"/>
              </a:ext>
            </a:extLst>
          </p:cNvPr>
          <p:cNvSpPr txBox="1"/>
          <p:nvPr/>
        </p:nvSpPr>
        <p:spPr>
          <a:xfrm>
            <a:off x="7449016" y="950491"/>
            <a:ext cx="3984576" cy="261610"/>
          </a:xfrm>
          <a:prstGeom prst="rect">
            <a:avLst/>
          </a:prstGeom>
          <a:noFill/>
        </p:spPr>
        <p:txBody>
          <a:bodyPr wrap="square">
            <a:spAutoFit/>
          </a:bodyPr>
          <a:lstStyle/>
          <a:p>
            <a:pPr algn="r"/>
            <a:r>
              <a:rPr lang="ja-JP" altLang="en-US" sz="1100" dirty="0">
                <a:latin typeface="BIZ UDPゴシック" panose="020B0400000000000000" pitchFamily="50" charset="-128"/>
                <a:ea typeface="BIZ UDPゴシック" panose="020B0400000000000000" pitchFamily="50" charset="-128"/>
              </a:rPr>
              <a:t>料金（税抜）</a:t>
            </a:r>
            <a:endParaRPr lang="en-US" altLang="ja-JP" sz="1100" dirty="0">
              <a:latin typeface="BIZ UDPゴシック" panose="020B0400000000000000" pitchFamily="50" charset="-128"/>
              <a:ea typeface="BIZ UDPゴシック" panose="020B0400000000000000" pitchFamily="50" charset="-128"/>
            </a:endParaRPr>
          </a:p>
        </p:txBody>
      </p:sp>
      <p:sp>
        <p:nvSpPr>
          <p:cNvPr id="3" name="Rectangle 21">
            <a:extLst>
              <a:ext uri="{FF2B5EF4-FFF2-40B4-BE49-F238E27FC236}">
                <a16:creationId xmlns:a16="http://schemas.microsoft.com/office/drawing/2014/main" id="{6B1E7158-9BA6-A55F-F839-7D611DAB4B53}"/>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トレインチャンネル スポット</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CM </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全線セット</a:t>
            </a:r>
          </a:p>
        </p:txBody>
      </p:sp>
      <p:graphicFrame>
        <p:nvGraphicFramePr>
          <p:cNvPr id="7" name="表 6">
            <a:extLst>
              <a:ext uri="{FF2B5EF4-FFF2-40B4-BE49-F238E27FC236}">
                <a16:creationId xmlns:a16="http://schemas.microsoft.com/office/drawing/2014/main" id="{EC6A6847-0B30-2EF7-0C17-77FA07E1C625}"/>
              </a:ext>
            </a:extLst>
          </p:cNvPr>
          <p:cNvGraphicFramePr>
            <a:graphicFrameLocks noGrp="1"/>
          </p:cNvGraphicFramePr>
          <p:nvPr>
            <p:extLst>
              <p:ext uri="{D42A27DB-BD31-4B8C-83A1-F6EECF244321}">
                <p14:modId xmlns:p14="http://schemas.microsoft.com/office/powerpoint/2010/main" val="1016164956"/>
              </p:ext>
            </p:extLst>
          </p:nvPr>
        </p:nvGraphicFramePr>
        <p:xfrm>
          <a:off x="780712" y="1220867"/>
          <a:ext cx="10675183" cy="4255397"/>
        </p:xfrm>
        <a:graphic>
          <a:graphicData uri="http://schemas.openxmlformats.org/drawingml/2006/table">
            <a:tbl>
              <a:tblPr/>
              <a:tblGrid>
                <a:gridCol w="1594265">
                  <a:extLst>
                    <a:ext uri="{9D8B030D-6E8A-4147-A177-3AD203B41FA5}">
                      <a16:colId xmlns:a16="http://schemas.microsoft.com/office/drawing/2014/main" val="1675444679"/>
                    </a:ext>
                  </a:extLst>
                </a:gridCol>
                <a:gridCol w="1297274">
                  <a:extLst>
                    <a:ext uri="{9D8B030D-6E8A-4147-A177-3AD203B41FA5}">
                      <a16:colId xmlns:a16="http://schemas.microsoft.com/office/drawing/2014/main" val="2160287435"/>
                    </a:ext>
                  </a:extLst>
                </a:gridCol>
                <a:gridCol w="1297274">
                  <a:extLst>
                    <a:ext uri="{9D8B030D-6E8A-4147-A177-3AD203B41FA5}">
                      <a16:colId xmlns:a16="http://schemas.microsoft.com/office/drawing/2014/main" val="3612617531"/>
                    </a:ext>
                  </a:extLst>
                </a:gridCol>
                <a:gridCol w="1297274">
                  <a:extLst>
                    <a:ext uri="{9D8B030D-6E8A-4147-A177-3AD203B41FA5}">
                      <a16:colId xmlns:a16="http://schemas.microsoft.com/office/drawing/2014/main" val="413278081"/>
                    </a:ext>
                  </a:extLst>
                </a:gridCol>
                <a:gridCol w="1297274">
                  <a:extLst>
                    <a:ext uri="{9D8B030D-6E8A-4147-A177-3AD203B41FA5}">
                      <a16:colId xmlns:a16="http://schemas.microsoft.com/office/drawing/2014/main" val="911346529"/>
                    </a:ext>
                  </a:extLst>
                </a:gridCol>
                <a:gridCol w="1297274">
                  <a:extLst>
                    <a:ext uri="{9D8B030D-6E8A-4147-A177-3AD203B41FA5}">
                      <a16:colId xmlns:a16="http://schemas.microsoft.com/office/drawing/2014/main" val="1612799550"/>
                    </a:ext>
                  </a:extLst>
                </a:gridCol>
                <a:gridCol w="1297274">
                  <a:extLst>
                    <a:ext uri="{9D8B030D-6E8A-4147-A177-3AD203B41FA5}">
                      <a16:colId xmlns:a16="http://schemas.microsoft.com/office/drawing/2014/main" val="3804017720"/>
                    </a:ext>
                  </a:extLst>
                </a:gridCol>
                <a:gridCol w="1297274">
                  <a:extLst>
                    <a:ext uri="{9D8B030D-6E8A-4147-A177-3AD203B41FA5}">
                      <a16:colId xmlns:a16="http://schemas.microsoft.com/office/drawing/2014/main" val="1886060840"/>
                    </a:ext>
                  </a:extLst>
                </a:gridCol>
              </a:tblGrid>
              <a:tr h="559088">
                <a:tc>
                  <a:txBody>
                    <a:bodyPr/>
                    <a:lstStyle/>
                    <a:p>
                      <a:pPr algn="ctr" fontAlgn="b"/>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月</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火</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水</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木</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金</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土</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日</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24361723"/>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朝帯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（始発～</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rowSpan="3" gridSpan="7">
                  <a:txBody>
                    <a:bodyPr/>
                    <a:lstStyle/>
                    <a:p>
                      <a:pPr algn="ctr" fontAlgn="ctr"/>
                      <a:r>
                        <a:rPr lang="ja-JP" altLang="en-US" sz="3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広告料金：</a:t>
                      </a:r>
                      <a:r>
                        <a:rPr lang="en-US" altLang="ja-JP" sz="3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\10,000,000</a:t>
                      </a:r>
                    </a:p>
                    <a:p>
                      <a:pPr algn="ctr" fontAlgn="ctr"/>
                      <a:endParaRPr lang="en-US" altLang="ja-JP" sz="20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algn="ctr" fontAlgn="ctr"/>
                      <a:r>
                        <a:rPr lang="ja-JP" altLang="en-US"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出稿保証額：</a:t>
                      </a:r>
                      <a:r>
                        <a:rPr lang="en-US" altLang="ja-JP"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\25,000,000</a:t>
                      </a:r>
                    </a:p>
                    <a:p>
                      <a:pPr algn="ctr" fontAlgn="ctr"/>
                      <a:r>
                        <a:rPr lang="en-US" altLang="ja-JP" sz="16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r>
                        <a:rPr lang="ja-JP" altLang="en-US" sz="16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出稿保証額はフレキシブル配信の広告料金ベースに算出いたします。</a:t>
                      </a:r>
                      <a:endParaRPr lang="en-US" altLang="ja-JP" sz="16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7584275"/>
                  </a:ext>
                </a:extLst>
              </a:tr>
              <a:tr h="1232103">
                <a:tc>
                  <a:txBody>
                    <a:bodyPr/>
                    <a:lstStyle/>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昼帯</a:t>
                      </a:r>
                      <a:endPar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7484448"/>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夜帯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時～終電）</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¥2,350,000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7247013"/>
                  </a:ext>
                </a:extLst>
              </a:tr>
            </a:tbl>
          </a:graphicData>
        </a:graphic>
      </p:graphicFrame>
    </p:spTree>
    <p:extLst>
      <p:ext uri="{BB962C8B-B14F-4D97-AF65-F5344CB8AC3E}">
        <p14:creationId xmlns:p14="http://schemas.microsoft.com/office/powerpoint/2010/main" val="391553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③　</a:t>
            </a:r>
            <a:r>
              <a:rPr lang="ja-JP" altLang="en-US" sz="2000" kern="1200" dirty="0"/>
              <a:t>フリースポット配信</a:t>
            </a:r>
            <a:endParaRPr lang="ja-JP" altLang="en-US" sz="2400" kern="1200" dirty="0"/>
          </a:p>
        </p:txBody>
      </p:sp>
      <p:sp>
        <p:nvSpPr>
          <p:cNvPr id="5" name="テキスト ボックス 4">
            <a:extLst>
              <a:ext uri="{FF2B5EF4-FFF2-40B4-BE49-F238E27FC236}">
                <a16:creationId xmlns:a16="http://schemas.microsoft.com/office/drawing/2014/main" id="{E4D1ECD3-FCE8-264E-DD25-2D3D184B4C65}"/>
              </a:ext>
            </a:extLst>
          </p:cNvPr>
          <p:cNvSpPr txBox="1"/>
          <p:nvPr/>
        </p:nvSpPr>
        <p:spPr>
          <a:xfrm>
            <a:off x="7449016" y="950491"/>
            <a:ext cx="3984576" cy="261610"/>
          </a:xfrm>
          <a:prstGeom prst="rect">
            <a:avLst/>
          </a:prstGeom>
          <a:noFill/>
        </p:spPr>
        <p:txBody>
          <a:bodyPr wrap="square">
            <a:spAutoFit/>
          </a:bodyPr>
          <a:lstStyle/>
          <a:p>
            <a:pPr algn="r"/>
            <a:r>
              <a:rPr lang="ja-JP" altLang="en-US" sz="1100" dirty="0">
                <a:latin typeface="BIZ UDPゴシック" panose="020B0400000000000000" pitchFamily="50" charset="-128"/>
                <a:ea typeface="BIZ UDPゴシック" panose="020B0400000000000000" pitchFamily="50" charset="-128"/>
              </a:rPr>
              <a:t>料金（税抜）</a:t>
            </a:r>
            <a:endParaRPr lang="en-US" altLang="ja-JP" sz="1100" dirty="0">
              <a:latin typeface="BIZ UDPゴシック" panose="020B0400000000000000" pitchFamily="50" charset="-128"/>
              <a:ea typeface="BIZ UDPゴシック" panose="020B0400000000000000" pitchFamily="50" charset="-128"/>
            </a:endParaRPr>
          </a:p>
        </p:txBody>
      </p:sp>
      <p:sp>
        <p:nvSpPr>
          <p:cNvPr id="7" name="Rectangle 21">
            <a:extLst>
              <a:ext uri="{FF2B5EF4-FFF2-40B4-BE49-F238E27FC236}">
                <a16:creationId xmlns:a16="http://schemas.microsoft.com/office/drawing/2014/main" id="{31C7024F-7550-9E36-07D4-2378E2C6B338}"/>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AD</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ビジョン　ステーションネットワーク</a:t>
            </a:r>
          </a:p>
        </p:txBody>
      </p:sp>
      <p:sp>
        <p:nvSpPr>
          <p:cNvPr id="9" name="テキスト ボックス 8">
            <a:extLst>
              <a:ext uri="{FF2B5EF4-FFF2-40B4-BE49-F238E27FC236}">
                <a16:creationId xmlns:a16="http://schemas.microsoft.com/office/drawing/2014/main" id="{1E0DF066-1BEA-6889-C856-F1F51D81D661}"/>
              </a:ext>
            </a:extLst>
          </p:cNvPr>
          <p:cNvSpPr txBox="1"/>
          <p:nvPr/>
        </p:nvSpPr>
        <p:spPr>
          <a:xfrm>
            <a:off x="758409" y="5488469"/>
            <a:ext cx="10675183" cy="1446550"/>
          </a:xfrm>
          <a:prstGeom prst="rect">
            <a:avLst/>
          </a:prstGeom>
          <a:noFill/>
        </p:spPr>
        <p:txBody>
          <a:bodyPr wrap="square">
            <a:spAutoFit/>
          </a:bodyPr>
          <a:lstStyle/>
          <a:p>
            <a:endPar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・特殊な放映パターンは原則</a:t>
            </a:r>
            <a:r>
              <a:rPr lang="en-US" altLang="ja-JP" sz="1100" dirty="0">
                <a:latin typeface="BIZ UDPゴシック" panose="020B0400000000000000" pitchFamily="50" charset="-128"/>
                <a:ea typeface="BIZ UDPゴシック" panose="020B0400000000000000" pitchFamily="50" charset="-128"/>
              </a:rPr>
              <a:t>NG</a:t>
            </a:r>
            <a:r>
              <a:rPr lang="ja-JP" altLang="en-US" sz="1100" dirty="0">
                <a:latin typeface="BIZ UDPゴシック" panose="020B0400000000000000" pitchFamily="50" charset="-128"/>
                <a:ea typeface="BIZ UDPゴシック" panose="020B0400000000000000" pitchFamily="50" charset="-128"/>
              </a:rPr>
              <a:t>となります。</a:t>
            </a:r>
          </a:p>
          <a:p>
            <a:r>
              <a:rPr lang="ja-JP" altLang="en-US" sz="1100" dirty="0">
                <a:latin typeface="BIZ UDPゴシック" panose="020B0400000000000000" pitchFamily="50" charset="-128"/>
                <a:ea typeface="BIZ UDPゴシック" panose="020B0400000000000000" pitchFamily="50" charset="-128"/>
              </a:rPr>
              <a:t>・最低放映回数は、緊急放映･支障を含め</a:t>
            </a:r>
            <a:r>
              <a:rPr lang="en-US" altLang="ja-JP" sz="1100" dirty="0">
                <a:latin typeface="BIZ UDPゴシック" panose="020B0400000000000000" pitchFamily="50" charset="-128"/>
                <a:ea typeface="BIZ UDPゴシック" panose="020B0400000000000000" pitchFamily="50" charset="-128"/>
              </a:rPr>
              <a:t>90%</a:t>
            </a:r>
            <a:r>
              <a:rPr lang="ja-JP" altLang="en-US" sz="1100" dirty="0">
                <a:latin typeface="BIZ UDPゴシック" panose="020B0400000000000000" pitchFamily="50" charset="-128"/>
                <a:ea typeface="BIZ UDPゴシック" panose="020B0400000000000000" pitchFamily="50" charset="-128"/>
              </a:rPr>
              <a:t>稼働時の回数とします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・放映期間中に、急遽素材の変更や差し止めを行う場合や、納品期限に間に合わなかった場合には別途、規定の料金がかかります。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また、このような緊急作業をご依頼いただいた場合、ご要望にお応えできない可能性がありますのでご了承ください。</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各月の申込開始タイミングは、媒体社の通常申込開始スケジュールに準じます。</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放映開始日の約</a:t>
            </a:r>
            <a:r>
              <a:rPr lang="en-US" altLang="ja-JP" sz="1100" dirty="0">
                <a:solidFill>
                  <a:schemeClr val="tx1">
                    <a:lumMod val="85000"/>
                    <a:lumOff val="15000"/>
                  </a:schemeClr>
                </a:solidFill>
                <a:latin typeface="BIZ UDPゴシック" panose="020B0400000000000000" pitchFamily="50" charset="-128"/>
                <a:ea typeface="BIZ UDPゴシック" panose="020B0400000000000000" pitchFamily="50" charset="-128"/>
              </a:rPr>
              <a:t>10</a:t>
            </a:r>
            <a:r>
              <a:rPr lang="ja-JP" altLang="en-US" sz="1100" dirty="0">
                <a:solidFill>
                  <a:schemeClr val="tx1">
                    <a:lumMod val="85000"/>
                    <a:lumOff val="15000"/>
                  </a:schemeClr>
                </a:solidFill>
                <a:latin typeface="BIZ UDPゴシック" panose="020B0400000000000000" pitchFamily="50" charset="-128"/>
                <a:ea typeface="BIZ UDPゴシック" panose="020B0400000000000000" pitchFamily="50" charset="-128"/>
              </a:rPr>
              <a:t>営業日前に期間中の全放映枠を割り当てます。</a:t>
            </a:r>
            <a:endParaRPr lang="ja-JP" altLang="en-US" sz="110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7019A898-0FEF-7CA3-A74B-A868DE254895}"/>
              </a:ext>
            </a:extLst>
          </p:cNvPr>
          <p:cNvGraphicFramePr>
            <a:graphicFrameLocks noGrp="1"/>
          </p:cNvGraphicFramePr>
          <p:nvPr>
            <p:extLst>
              <p:ext uri="{D42A27DB-BD31-4B8C-83A1-F6EECF244321}">
                <p14:modId xmlns:p14="http://schemas.microsoft.com/office/powerpoint/2010/main" val="3935963416"/>
              </p:ext>
            </p:extLst>
          </p:nvPr>
        </p:nvGraphicFramePr>
        <p:xfrm>
          <a:off x="780712" y="1220867"/>
          <a:ext cx="10675183" cy="4255397"/>
        </p:xfrm>
        <a:graphic>
          <a:graphicData uri="http://schemas.openxmlformats.org/drawingml/2006/table">
            <a:tbl>
              <a:tblPr/>
              <a:tblGrid>
                <a:gridCol w="1594265">
                  <a:extLst>
                    <a:ext uri="{9D8B030D-6E8A-4147-A177-3AD203B41FA5}">
                      <a16:colId xmlns:a16="http://schemas.microsoft.com/office/drawing/2014/main" val="1675444679"/>
                    </a:ext>
                  </a:extLst>
                </a:gridCol>
                <a:gridCol w="1297274">
                  <a:extLst>
                    <a:ext uri="{9D8B030D-6E8A-4147-A177-3AD203B41FA5}">
                      <a16:colId xmlns:a16="http://schemas.microsoft.com/office/drawing/2014/main" val="2160287435"/>
                    </a:ext>
                  </a:extLst>
                </a:gridCol>
                <a:gridCol w="1297274">
                  <a:extLst>
                    <a:ext uri="{9D8B030D-6E8A-4147-A177-3AD203B41FA5}">
                      <a16:colId xmlns:a16="http://schemas.microsoft.com/office/drawing/2014/main" val="3612617531"/>
                    </a:ext>
                  </a:extLst>
                </a:gridCol>
                <a:gridCol w="1297274">
                  <a:extLst>
                    <a:ext uri="{9D8B030D-6E8A-4147-A177-3AD203B41FA5}">
                      <a16:colId xmlns:a16="http://schemas.microsoft.com/office/drawing/2014/main" val="413278081"/>
                    </a:ext>
                  </a:extLst>
                </a:gridCol>
                <a:gridCol w="1297274">
                  <a:extLst>
                    <a:ext uri="{9D8B030D-6E8A-4147-A177-3AD203B41FA5}">
                      <a16:colId xmlns:a16="http://schemas.microsoft.com/office/drawing/2014/main" val="911346529"/>
                    </a:ext>
                  </a:extLst>
                </a:gridCol>
                <a:gridCol w="1297274">
                  <a:extLst>
                    <a:ext uri="{9D8B030D-6E8A-4147-A177-3AD203B41FA5}">
                      <a16:colId xmlns:a16="http://schemas.microsoft.com/office/drawing/2014/main" val="1612799550"/>
                    </a:ext>
                  </a:extLst>
                </a:gridCol>
                <a:gridCol w="1297274">
                  <a:extLst>
                    <a:ext uri="{9D8B030D-6E8A-4147-A177-3AD203B41FA5}">
                      <a16:colId xmlns:a16="http://schemas.microsoft.com/office/drawing/2014/main" val="3804017720"/>
                    </a:ext>
                  </a:extLst>
                </a:gridCol>
                <a:gridCol w="1297274">
                  <a:extLst>
                    <a:ext uri="{9D8B030D-6E8A-4147-A177-3AD203B41FA5}">
                      <a16:colId xmlns:a16="http://schemas.microsoft.com/office/drawing/2014/main" val="1886060840"/>
                    </a:ext>
                  </a:extLst>
                </a:gridCol>
              </a:tblGrid>
              <a:tr h="559088">
                <a:tc>
                  <a:txBody>
                    <a:bodyPr/>
                    <a:lstStyle/>
                    <a:p>
                      <a:pPr algn="ctr" fontAlgn="b"/>
                      <a:endPar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月</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火</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水</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木</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金</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土</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日</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24361723"/>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朝帯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5</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rowSpan="3" gridSpan="7">
                  <a:txBody>
                    <a:bodyPr/>
                    <a:lstStyle/>
                    <a:p>
                      <a:pPr algn="ctr" fontAlgn="ctr"/>
                      <a:r>
                        <a:rPr lang="ja-JP" altLang="en-US" sz="3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広告料金：</a:t>
                      </a:r>
                      <a:r>
                        <a:rPr lang="en-US" altLang="ja-JP" sz="3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\5,000,000</a:t>
                      </a:r>
                    </a:p>
                    <a:p>
                      <a:pPr algn="ctr" fontAlgn="ctr"/>
                      <a:endParaRPr lang="en-US" altLang="ja-JP" sz="20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algn="ctr" fontAlgn="ctr"/>
                      <a:r>
                        <a:rPr lang="ja-JP" altLang="en-US"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出稿保証額：</a:t>
                      </a:r>
                      <a:r>
                        <a:rPr lang="en-US" altLang="ja-JP" sz="18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\10,000,000</a:t>
                      </a:r>
                    </a:p>
                    <a:p>
                      <a:pPr algn="ctr" fontAlgn="ctr"/>
                      <a:r>
                        <a:rPr lang="en-US" altLang="ja-JP" sz="14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r>
                        <a:rPr lang="ja-JP" altLang="en-US" sz="14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出稿保証額はフレキシブル配信の広告料金ベースに算出いたします</a:t>
                      </a:r>
                      <a:endParaRPr lang="en-US" altLang="ja-JP" sz="14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3" h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7584275"/>
                  </a:ext>
                </a:extLst>
              </a:tr>
              <a:tr h="1232103">
                <a:tc>
                  <a:txBody>
                    <a:bodyPr/>
                    <a:lstStyle/>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昼</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帯</a:t>
                      </a:r>
                      <a:endPar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10</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zh-TW"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zh-TW"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¥200,000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7484448"/>
                  </a:ext>
                </a:extLst>
              </a:tr>
              <a:tr h="1232103">
                <a:tc>
                  <a:txBody>
                    <a:bodyPr/>
                    <a:lstStyle/>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 夜帯</a:t>
                      </a:r>
                      <a:endPar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endParaRPr>
                    </a:p>
                    <a:p>
                      <a:pPr algn="ctr" fontAlgn="b"/>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18</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r>
                        <a:rPr lang="en-US" altLang="ja-JP" sz="1400" b="1" i="0" u="none" strike="noStrike" dirty="0">
                          <a:solidFill>
                            <a:schemeClr val="bg1"/>
                          </a:solidFill>
                          <a:effectLst/>
                          <a:latin typeface="BIZ UDPゴシック" panose="020B0400000000000000" pitchFamily="50" charset="-128"/>
                          <a:ea typeface="BIZ UDPゴシック" panose="020B0400000000000000" pitchFamily="50" charset="-128"/>
                        </a:rPr>
                        <a:t>24</a:t>
                      </a:r>
                      <a:r>
                        <a:rPr lang="ja-JP" altLang="en-US" sz="1400" b="1" i="0" u="none" strike="noStrike" dirty="0">
                          <a:solidFill>
                            <a:schemeClr val="bg1"/>
                          </a:solidFill>
                          <a:effectLst/>
                          <a:latin typeface="BIZ UDPゴシック" panose="020B0400000000000000" pitchFamily="50" charset="-128"/>
                          <a:ea typeface="BIZ UDPゴシック" panose="020B0400000000000000" pitchFamily="50" charset="-128"/>
                        </a:rPr>
                        <a:t>時）</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75000"/>
                      </a:schemeClr>
                    </a:solidFill>
                  </a:tcPr>
                </a:tc>
                <a:tc gridSpan="7"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pPr algn="ctr" fontAlgn="ctr"/>
                      <a:r>
                        <a:rPr lang="en-US" altLang="ja-JP" sz="1200" b="1"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¥150,000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7247013"/>
                  </a:ext>
                </a:extLst>
              </a:tr>
            </a:tbl>
          </a:graphicData>
        </a:graphic>
      </p:graphicFrame>
    </p:spTree>
    <p:extLst>
      <p:ext uri="{BB962C8B-B14F-4D97-AF65-F5344CB8AC3E}">
        <p14:creationId xmlns:p14="http://schemas.microsoft.com/office/powerpoint/2010/main" val="22987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DC1085-364E-8936-3630-078AB1B10FF9}"/>
              </a:ext>
            </a:extLst>
          </p:cNvPr>
          <p:cNvPicPr>
            <a:picLocks noChangeAspect="1"/>
          </p:cNvPicPr>
          <p:nvPr/>
        </p:nvPicPr>
        <p:blipFill>
          <a:blip r:embed="rId2"/>
          <a:stretch>
            <a:fillRect/>
          </a:stretch>
        </p:blipFill>
        <p:spPr>
          <a:xfrm>
            <a:off x="7175521" y="2972648"/>
            <a:ext cx="3036204" cy="2119404"/>
          </a:xfrm>
          <a:prstGeom prst="rect">
            <a:avLst/>
          </a:prstGeom>
        </p:spPr>
      </p:pic>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④　</a:t>
            </a:r>
            <a:r>
              <a:rPr lang="ja-JP" altLang="en-US" sz="2000" kern="1200" dirty="0"/>
              <a:t>フィックスド型販売</a:t>
            </a:r>
            <a:endParaRPr lang="ja-JP" altLang="en-US" sz="2400" kern="1200" dirty="0"/>
          </a:p>
        </p:txBody>
      </p:sp>
      <p:sp>
        <p:nvSpPr>
          <p:cNvPr id="9" name="Rectangle 21">
            <a:extLst>
              <a:ext uri="{FF2B5EF4-FFF2-40B4-BE49-F238E27FC236}">
                <a16:creationId xmlns:a16="http://schemas.microsoft.com/office/drawing/2014/main" id="{15414A8D-DBC1-A8A8-1CAD-8EC4D241B071}"/>
              </a:ext>
            </a:extLst>
          </p:cNvPr>
          <p:cNvSpPr>
            <a:spLocks noChangeArrowheads="1"/>
          </p:cNvSpPr>
          <p:nvPr/>
        </p:nvSpPr>
        <p:spPr bwMode="auto">
          <a:xfrm>
            <a:off x="498905" y="798503"/>
            <a:ext cx="963930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車内ポスター媒体が</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MASTRUM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から購入可能になりました。掲出終了後にレポートを提出いたします。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5" name="表 15">
            <a:extLst>
              <a:ext uri="{FF2B5EF4-FFF2-40B4-BE49-F238E27FC236}">
                <a16:creationId xmlns:a16="http://schemas.microsoft.com/office/drawing/2014/main" id="{BDFC2898-A897-E2B9-8E77-5F68561E7882}"/>
              </a:ext>
            </a:extLst>
          </p:cNvPr>
          <p:cNvGraphicFramePr>
            <a:graphicFrameLocks noGrp="1"/>
          </p:cNvGraphicFramePr>
          <p:nvPr/>
        </p:nvGraphicFramePr>
        <p:xfrm>
          <a:off x="498904" y="1176803"/>
          <a:ext cx="10388171" cy="1481763"/>
        </p:xfrm>
        <a:graphic>
          <a:graphicData uri="http://schemas.openxmlformats.org/drawingml/2006/table">
            <a:tbl>
              <a:tblPr firstRow="1" bandRow="1">
                <a:tableStyleId>{073A0DAA-6AF3-43AB-8588-CEC1D06C72B9}</a:tableStyleId>
              </a:tblPr>
              <a:tblGrid>
                <a:gridCol w="2969434">
                  <a:extLst>
                    <a:ext uri="{9D8B030D-6E8A-4147-A177-3AD203B41FA5}">
                      <a16:colId xmlns:a16="http://schemas.microsoft.com/office/drawing/2014/main" val="1764577491"/>
                    </a:ext>
                  </a:extLst>
                </a:gridCol>
                <a:gridCol w="1547807">
                  <a:extLst>
                    <a:ext uri="{9D8B030D-6E8A-4147-A177-3AD203B41FA5}">
                      <a16:colId xmlns:a16="http://schemas.microsoft.com/office/drawing/2014/main" val="2713653203"/>
                    </a:ext>
                  </a:extLst>
                </a:gridCol>
                <a:gridCol w="1516404">
                  <a:extLst>
                    <a:ext uri="{9D8B030D-6E8A-4147-A177-3AD203B41FA5}">
                      <a16:colId xmlns:a16="http://schemas.microsoft.com/office/drawing/2014/main" val="12073858"/>
                    </a:ext>
                  </a:extLst>
                </a:gridCol>
                <a:gridCol w="2532670">
                  <a:extLst>
                    <a:ext uri="{9D8B030D-6E8A-4147-A177-3AD203B41FA5}">
                      <a16:colId xmlns:a16="http://schemas.microsoft.com/office/drawing/2014/main" val="1960005222"/>
                    </a:ext>
                  </a:extLst>
                </a:gridCol>
                <a:gridCol w="1821856">
                  <a:extLst>
                    <a:ext uri="{9D8B030D-6E8A-4147-A177-3AD203B41FA5}">
                      <a16:colId xmlns:a16="http://schemas.microsoft.com/office/drawing/2014/main" val="857277250"/>
                    </a:ext>
                  </a:extLst>
                </a:gridCol>
              </a:tblGrid>
              <a:tr h="648000">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対象媒体</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掲出路線</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掲出期間</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広告料金</a:t>
                      </a:r>
                      <a:endParaRPr kumimoji="1" lang="en-US" altLang="ja-JP" sz="9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納品枚数</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73055211"/>
                  </a:ext>
                </a:extLst>
              </a:tr>
              <a:tr h="833763">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ドア横</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首都圏全線セット</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面セット</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B</a:t>
                      </a:r>
                      <a:r>
                        <a:rPr kumimoji="1" lang="ja-JP" altLang="en-US" sz="1200" dirty="0">
                          <a:latin typeface="BIZ UDPゴシック" panose="020B0400000000000000" pitchFamily="50" charset="-128"/>
                          <a:ea typeface="BIZ UDPゴシック" panose="020B0400000000000000" pitchFamily="50" charset="-128"/>
                        </a:rPr>
                        <a:t>エリア </a:t>
                      </a:r>
                      <a:r>
                        <a:rPr kumimoji="1" lang="en-US" altLang="ja-JP" sz="1200" dirty="0">
                          <a:latin typeface="BIZ UDPゴシック" panose="020B0400000000000000" pitchFamily="50" charset="-128"/>
                          <a:ea typeface="BIZ UDPゴシック" panose="020B0400000000000000" pitchFamily="50" charset="-128"/>
                        </a:rPr>
                        <a:t>or C</a:t>
                      </a:r>
                      <a:r>
                        <a:rPr kumimoji="1" lang="ja-JP" altLang="en-US" sz="1200" dirty="0">
                          <a:latin typeface="BIZ UDPゴシック" panose="020B0400000000000000" pitchFamily="50" charset="-128"/>
                          <a:ea typeface="BIZ UDPゴシック" panose="020B0400000000000000" pitchFamily="50" charset="-128"/>
                        </a:rPr>
                        <a:t>エリア）</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首都圏全線</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C6D9F1"/>
                    </a:solidFill>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週間</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20,400,000</a:t>
                      </a:r>
                      <a:r>
                        <a:rPr kumimoji="1" lang="ja-JP" altLang="en-US" sz="1200" dirty="0">
                          <a:latin typeface="BIZ UDPゴシック" panose="020B0400000000000000" pitchFamily="50" charset="-128"/>
                          <a:ea typeface="BIZ UDPゴシック" panose="020B0400000000000000" pitchFamily="50" charset="-128"/>
                        </a:rPr>
                        <a:t>円</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36,000</a:t>
                      </a:r>
                      <a:r>
                        <a:rPr kumimoji="1" lang="ja-JP" altLang="en-US" sz="1200" dirty="0">
                          <a:latin typeface="BIZ UDPゴシック" panose="020B0400000000000000" pitchFamily="50" charset="-128"/>
                          <a:ea typeface="BIZ UDPゴシック" panose="020B0400000000000000" pitchFamily="50" charset="-128"/>
                        </a:rPr>
                        <a:t>枚</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1224989012"/>
                  </a:ext>
                </a:extLst>
              </a:tr>
            </a:tbl>
          </a:graphicData>
        </a:graphic>
      </p:graphicFrame>
      <p:sp>
        <p:nvSpPr>
          <p:cNvPr id="21" name="Text Box 20">
            <a:extLst>
              <a:ext uri="{FF2B5EF4-FFF2-40B4-BE49-F238E27FC236}">
                <a16:creationId xmlns:a16="http://schemas.microsoft.com/office/drawing/2014/main" id="{70CA7996-5BA8-5B81-B81E-765B8EC4039C}"/>
              </a:ext>
            </a:extLst>
          </p:cNvPr>
          <p:cNvSpPr txBox="1">
            <a:spLocks noChangeArrowheads="1"/>
          </p:cNvSpPr>
          <p:nvPr/>
        </p:nvSpPr>
        <p:spPr bwMode="auto">
          <a:xfrm>
            <a:off x="513843" y="5368452"/>
            <a:ext cx="10816046" cy="95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掲出開始は月曜日、掲出終了は日曜日を原則といたします。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掲出・撤去作業の都合上、実際の掲出期間は前後します。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掲出位置は媒体社任意です。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事後レポートは最終掲出日の</a:t>
            </a:r>
            <a:r>
              <a:rPr lang="en-US" altLang="ja-JP" sz="800" b="1" dirty="0">
                <a:solidFill>
                  <a:schemeClr val="tx1"/>
                </a:solidFill>
                <a:latin typeface="BIZ UDPゴシック" panose="020B0400000000000000" pitchFamily="50" charset="-128"/>
                <a:ea typeface="BIZ UDPゴシック" panose="020B0400000000000000" pitchFamily="50" charset="-128"/>
              </a:rPr>
              <a:t>10</a:t>
            </a:r>
            <a:r>
              <a:rPr lang="ja-JP" altLang="en-US" sz="800" b="1" dirty="0">
                <a:solidFill>
                  <a:schemeClr val="tx1"/>
                </a:solidFill>
                <a:latin typeface="BIZ UDPゴシック" panose="020B0400000000000000" pitchFamily="50" charset="-128"/>
                <a:ea typeface="BIZ UDPゴシック" panose="020B0400000000000000" pitchFamily="50" charset="-128"/>
              </a:rPr>
              <a:t>営業日前後に提出します。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その他商品の詳細については媒体社からリリースしている媒体資料をご確認下さい。</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17" name="Picture 15" descr="C:\Users\sueyoshit\Desktop\E235系.jpg">
            <a:extLst>
              <a:ext uri="{FF2B5EF4-FFF2-40B4-BE49-F238E27FC236}">
                <a16:creationId xmlns:a16="http://schemas.microsoft.com/office/drawing/2014/main" id="{50C5A5A6-BC84-94C3-E89A-3F1288C93E1E}"/>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6126" r="21061" b="8092"/>
          <a:stretch/>
        </p:blipFill>
        <p:spPr bwMode="auto">
          <a:xfrm>
            <a:off x="513843" y="2972648"/>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 name="フリーフォーム: 図形 19">
            <a:extLst>
              <a:ext uri="{FF2B5EF4-FFF2-40B4-BE49-F238E27FC236}">
                <a16:creationId xmlns:a16="http://schemas.microsoft.com/office/drawing/2014/main" id="{8349941C-3B97-22EE-9359-5BDE598AC101}"/>
              </a:ext>
            </a:extLst>
          </p:cNvPr>
          <p:cNvSpPr/>
          <p:nvPr/>
        </p:nvSpPr>
        <p:spPr>
          <a:xfrm>
            <a:off x="2883173" y="3706528"/>
            <a:ext cx="225425" cy="349250"/>
          </a:xfrm>
          <a:custGeom>
            <a:avLst/>
            <a:gdLst>
              <a:gd name="connsiteX0" fmla="*/ 215900 w 225425"/>
              <a:gd name="connsiteY0" fmla="*/ 0 h 349250"/>
              <a:gd name="connsiteX1" fmla="*/ 225425 w 225425"/>
              <a:gd name="connsiteY1" fmla="*/ 349250 h 349250"/>
              <a:gd name="connsiteX2" fmla="*/ 3175 w 225425"/>
              <a:gd name="connsiteY2" fmla="*/ 339725 h 349250"/>
              <a:gd name="connsiteX3" fmla="*/ 0 w 225425"/>
              <a:gd name="connsiteY3" fmla="*/ 57150 h 349250"/>
              <a:gd name="connsiteX4" fmla="*/ 215900 w 225425"/>
              <a:gd name="connsiteY4" fmla="*/ 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25" h="349250">
                <a:moveTo>
                  <a:pt x="215900" y="0"/>
                </a:moveTo>
                <a:lnTo>
                  <a:pt x="225425" y="349250"/>
                </a:lnTo>
                <a:lnTo>
                  <a:pt x="3175" y="339725"/>
                </a:lnTo>
                <a:cubicBezTo>
                  <a:pt x="2117" y="245533"/>
                  <a:pt x="1058" y="151342"/>
                  <a:pt x="0" y="57150"/>
                </a:cubicBezTo>
                <a:lnTo>
                  <a:pt x="215900" y="0"/>
                </a:lnTo>
                <a:close/>
              </a:path>
            </a:pathLst>
          </a:custGeom>
          <a:solidFill>
            <a:srgbClr val="EFE9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22" name="フリーフォーム: 図形 21">
            <a:extLst>
              <a:ext uri="{FF2B5EF4-FFF2-40B4-BE49-F238E27FC236}">
                <a16:creationId xmlns:a16="http://schemas.microsoft.com/office/drawing/2014/main" id="{FEF06E8B-A3A9-39DB-4A6D-3959E733C259}"/>
              </a:ext>
            </a:extLst>
          </p:cNvPr>
          <p:cNvSpPr/>
          <p:nvPr/>
        </p:nvSpPr>
        <p:spPr>
          <a:xfrm>
            <a:off x="822598" y="3693828"/>
            <a:ext cx="196850" cy="403225"/>
          </a:xfrm>
          <a:custGeom>
            <a:avLst/>
            <a:gdLst>
              <a:gd name="connsiteX0" fmla="*/ 0 w 196850"/>
              <a:gd name="connsiteY0" fmla="*/ 0 h 403225"/>
              <a:gd name="connsiteX1" fmla="*/ 15875 w 196850"/>
              <a:gd name="connsiteY1" fmla="*/ 403225 h 403225"/>
              <a:gd name="connsiteX2" fmla="*/ 196850 w 196850"/>
              <a:gd name="connsiteY2" fmla="*/ 374650 h 403225"/>
              <a:gd name="connsiteX3" fmla="*/ 180975 w 196850"/>
              <a:gd name="connsiteY3" fmla="*/ 57150 h 403225"/>
              <a:gd name="connsiteX4" fmla="*/ 0 w 196850"/>
              <a:gd name="connsiteY4" fmla="*/ 0 h 40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 h="403225">
                <a:moveTo>
                  <a:pt x="0" y="0"/>
                </a:moveTo>
                <a:lnTo>
                  <a:pt x="15875" y="403225"/>
                </a:lnTo>
                <a:lnTo>
                  <a:pt x="196850" y="374650"/>
                </a:lnTo>
                <a:lnTo>
                  <a:pt x="180975" y="57150"/>
                </a:lnTo>
                <a:lnTo>
                  <a:pt x="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ィカル ユーザー インターフェイス&#10;&#10;自動的に生成された説明">
            <a:extLst>
              <a:ext uri="{FF2B5EF4-FFF2-40B4-BE49-F238E27FC236}">
                <a16:creationId xmlns:a16="http://schemas.microsoft.com/office/drawing/2014/main" id="{C190BD77-AD58-48DC-C854-01C8B9106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680" y="4697053"/>
            <a:ext cx="2767477" cy="1757882"/>
          </a:xfrm>
          <a:prstGeom prst="rect">
            <a:avLst/>
          </a:prstGeom>
        </p:spPr>
      </p:pic>
      <p:pic>
        <p:nvPicPr>
          <p:cNvPr id="7" name="図 6" descr="電車の模型&#10;&#10;低い精度で自動的に生成された説明">
            <a:extLst>
              <a:ext uri="{FF2B5EF4-FFF2-40B4-BE49-F238E27FC236}">
                <a16:creationId xmlns:a16="http://schemas.microsoft.com/office/drawing/2014/main" id="{4A108ACF-C744-2EE6-7D0E-1C83E1D60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7210" y="2972649"/>
            <a:ext cx="2960512" cy="2220000"/>
          </a:xfrm>
          <a:prstGeom prst="rect">
            <a:avLst/>
          </a:prstGeom>
        </p:spPr>
      </p:pic>
    </p:spTree>
    <p:extLst>
      <p:ext uri="{BB962C8B-B14F-4D97-AF65-F5344CB8AC3E}">
        <p14:creationId xmlns:p14="http://schemas.microsoft.com/office/powerpoint/2010/main" val="116318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5">
            <a:extLst>
              <a:ext uri="{FF2B5EF4-FFF2-40B4-BE49-F238E27FC236}">
                <a16:creationId xmlns:a16="http://schemas.microsoft.com/office/drawing/2014/main" id="{BDFC2898-A897-E2B9-8E77-5F68561E7882}"/>
              </a:ext>
            </a:extLst>
          </p:cNvPr>
          <p:cNvGraphicFramePr>
            <a:graphicFrameLocks noGrp="1"/>
          </p:cNvGraphicFramePr>
          <p:nvPr/>
        </p:nvGraphicFramePr>
        <p:xfrm>
          <a:off x="498904" y="1176804"/>
          <a:ext cx="8465075" cy="1351667"/>
        </p:xfrm>
        <a:graphic>
          <a:graphicData uri="http://schemas.openxmlformats.org/drawingml/2006/table">
            <a:tbl>
              <a:tblPr firstRow="1" bandRow="1">
                <a:tableStyleId>{073A0DAA-6AF3-43AB-8588-CEC1D06C72B9}</a:tableStyleId>
              </a:tblPr>
              <a:tblGrid>
                <a:gridCol w="2149453">
                  <a:extLst>
                    <a:ext uri="{9D8B030D-6E8A-4147-A177-3AD203B41FA5}">
                      <a16:colId xmlns:a16="http://schemas.microsoft.com/office/drawing/2014/main" val="1764577491"/>
                    </a:ext>
                  </a:extLst>
                </a:gridCol>
                <a:gridCol w="1337734">
                  <a:extLst>
                    <a:ext uri="{9D8B030D-6E8A-4147-A177-3AD203B41FA5}">
                      <a16:colId xmlns:a16="http://schemas.microsoft.com/office/drawing/2014/main" val="2713653203"/>
                    </a:ext>
                  </a:extLst>
                </a:gridCol>
                <a:gridCol w="1310594">
                  <a:extLst>
                    <a:ext uri="{9D8B030D-6E8A-4147-A177-3AD203B41FA5}">
                      <a16:colId xmlns:a16="http://schemas.microsoft.com/office/drawing/2014/main" val="12073858"/>
                    </a:ext>
                  </a:extLst>
                </a:gridCol>
                <a:gridCol w="2156855">
                  <a:extLst>
                    <a:ext uri="{9D8B030D-6E8A-4147-A177-3AD203B41FA5}">
                      <a16:colId xmlns:a16="http://schemas.microsoft.com/office/drawing/2014/main" val="447131292"/>
                    </a:ext>
                  </a:extLst>
                </a:gridCol>
                <a:gridCol w="1510439">
                  <a:extLst>
                    <a:ext uri="{9D8B030D-6E8A-4147-A177-3AD203B41FA5}">
                      <a16:colId xmlns:a16="http://schemas.microsoft.com/office/drawing/2014/main" val="857277250"/>
                    </a:ext>
                  </a:extLst>
                </a:gridCol>
              </a:tblGrid>
              <a:tr h="720000">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対象媒体</a:t>
                      </a:r>
                    </a:p>
                  </a:txBody>
                  <a:tcPr anchor="ct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掲出路線</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掲出期間</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広告料金</a:t>
                      </a:r>
                      <a:endParaRPr kumimoji="1" lang="en-US" altLang="ja-JP"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納品枚数</a:t>
                      </a:r>
                    </a:p>
                  </a:txBody>
                  <a:tcPr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73055211"/>
                  </a:ext>
                </a:extLst>
              </a:tr>
              <a:tr h="631667">
                <a:tc>
                  <a:txBody>
                    <a:bodyPr/>
                    <a:lstStyle/>
                    <a:p>
                      <a:pPr algn="ctr"/>
                      <a:r>
                        <a:rPr kumimoji="1" lang="ja-JP" altLang="en-US" sz="1200" dirty="0">
                          <a:latin typeface="BIZ UDPゴシック" panose="020B0400000000000000" pitchFamily="50" charset="-128"/>
                          <a:ea typeface="BIZ UDPゴシック" panose="020B0400000000000000" pitchFamily="50" charset="-128"/>
                        </a:rPr>
                        <a:t>中づり</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首都圏全線セットワイド</a:t>
                      </a:r>
                    </a:p>
                  </a:txBody>
                  <a:tcPr anchor="ct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lang="ja-JP" altLang="en-US" sz="1000" dirty="0">
                          <a:latin typeface="BIZ UDPゴシック" panose="020B0400000000000000" pitchFamily="50" charset="-128"/>
                          <a:ea typeface="BIZ UDPゴシック" panose="020B0400000000000000" pitchFamily="50" charset="-128"/>
                        </a:rPr>
                        <a:t>首都圏全線</a:t>
                      </a:r>
                      <a:endParaRPr lang="en-US" altLang="ja-JP" sz="100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週間</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15,300,000</a:t>
                      </a:r>
                      <a:r>
                        <a:rPr kumimoji="1" lang="ja-JP" altLang="en-US" sz="1200" dirty="0">
                          <a:latin typeface="BIZ UDPゴシック" panose="020B0400000000000000" pitchFamily="50" charset="-128"/>
                          <a:ea typeface="BIZ UDPゴシック" panose="020B0400000000000000" pitchFamily="50" charset="-128"/>
                        </a:rPr>
                        <a:t>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枚</a:t>
                      </a:r>
                    </a:p>
                  </a:txBody>
                  <a:tcPr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154823413"/>
                  </a:ext>
                </a:extLst>
              </a:tr>
            </a:tbl>
          </a:graphicData>
        </a:graphic>
      </p:graphicFrame>
      <p:grpSp>
        <p:nvGrpSpPr>
          <p:cNvPr id="3" name="グループ化 2">
            <a:extLst>
              <a:ext uri="{FF2B5EF4-FFF2-40B4-BE49-F238E27FC236}">
                <a16:creationId xmlns:a16="http://schemas.microsoft.com/office/drawing/2014/main" id="{9CF7B9B3-464C-57E1-35CE-66D985D3B5EF}"/>
              </a:ext>
            </a:extLst>
          </p:cNvPr>
          <p:cNvGrpSpPr/>
          <p:nvPr/>
        </p:nvGrpSpPr>
        <p:grpSpPr>
          <a:xfrm>
            <a:off x="547890" y="2649563"/>
            <a:ext cx="3069898" cy="2214063"/>
            <a:chOff x="8462196" y="1370378"/>
            <a:chExt cx="3069898" cy="2214063"/>
          </a:xfrm>
        </p:grpSpPr>
        <p:pic>
          <p:nvPicPr>
            <p:cNvPr id="4" name="Picture 15" descr="C:\Users\sueyoshit\Desktop\E235系.jpg">
              <a:extLst>
                <a:ext uri="{FF2B5EF4-FFF2-40B4-BE49-F238E27FC236}">
                  <a16:creationId xmlns:a16="http://schemas.microsoft.com/office/drawing/2014/main" id="{161A8C35-DE75-CD73-F822-E4FB7676861C}"/>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8462196" y="1370378"/>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フリーフォーム: 図形 4">
              <a:extLst>
                <a:ext uri="{FF2B5EF4-FFF2-40B4-BE49-F238E27FC236}">
                  <a16:creationId xmlns:a16="http://schemas.microsoft.com/office/drawing/2014/main" id="{C00F6533-A505-3BC0-63AE-053EDB133DF6}"/>
                </a:ext>
              </a:extLst>
            </p:cNvPr>
            <p:cNvSpPr/>
            <p:nvPr/>
          </p:nvSpPr>
          <p:spPr>
            <a:xfrm>
              <a:off x="9576190" y="1695294"/>
              <a:ext cx="981029" cy="359127"/>
            </a:xfrm>
            <a:custGeom>
              <a:avLst/>
              <a:gdLst>
                <a:gd name="connsiteX0" fmla="*/ 0 w 1066800"/>
                <a:gd name="connsiteY0" fmla="*/ 0 h 390525"/>
                <a:gd name="connsiteX1" fmla="*/ 1066800 w 1066800"/>
                <a:gd name="connsiteY1" fmla="*/ 111125 h 390525"/>
                <a:gd name="connsiteX2" fmla="*/ 1060450 w 1066800"/>
                <a:gd name="connsiteY2" fmla="*/ 390525 h 390525"/>
                <a:gd name="connsiteX3" fmla="*/ 3175 w 1066800"/>
                <a:gd name="connsiteY3" fmla="*/ 298450 h 390525"/>
                <a:gd name="connsiteX4" fmla="*/ 0 w 1066800"/>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390525">
                  <a:moveTo>
                    <a:pt x="0" y="0"/>
                  </a:moveTo>
                  <a:lnTo>
                    <a:pt x="1066800" y="111125"/>
                  </a:lnTo>
                  <a:lnTo>
                    <a:pt x="1060450" y="390525"/>
                  </a:lnTo>
                  <a:lnTo>
                    <a:pt x="3175" y="298450"/>
                  </a:lnTo>
                  <a:cubicBezTo>
                    <a:pt x="2117" y="198967"/>
                    <a:pt x="1058" y="99483"/>
                    <a:pt x="0" y="0"/>
                  </a:cubicBez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Picture 2">
            <a:extLst>
              <a:ext uri="{FF2B5EF4-FFF2-40B4-BE49-F238E27FC236}">
                <a16:creationId xmlns:a16="http://schemas.microsoft.com/office/drawing/2014/main" id="{CBF9E046-A504-2F94-221F-20C1CDBD16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133" y="2645291"/>
            <a:ext cx="2893588" cy="23003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1">
            <a:extLst>
              <a:ext uri="{FF2B5EF4-FFF2-40B4-BE49-F238E27FC236}">
                <a16:creationId xmlns:a16="http://schemas.microsoft.com/office/drawing/2014/main" id="{38A871B5-80B9-1577-9418-AB02FDA8EB75}"/>
              </a:ext>
            </a:extLst>
          </p:cNvPr>
          <p:cNvSpPr>
            <a:spLocks noChangeArrowheads="1"/>
          </p:cNvSpPr>
          <p:nvPr/>
        </p:nvSpPr>
        <p:spPr bwMode="auto">
          <a:xfrm>
            <a:off x="498905" y="798503"/>
            <a:ext cx="963930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車内ポスター媒体が</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MASTRUM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から購入可能になりました。掲出終了後にレポートを提出いたします。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6" name="Text Box 20">
            <a:extLst>
              <a:ext uri="{FF2B5EF4-FFF2-40B4-BE49-F238E27FC236}">
                <a16:creationId xmlns:a16="http://schemas.microsoft.com/office/drawing/2014/main" id="{81D72E40-C175-4246-1571-03784CE42A3C}"/>
              </a:ext>
            </a:extLst>
          </p:cNvPr>
          <p:cNvSpPr txBox="1">
            <a:spLocks noChangeArrowheads="1"/>
          </p:cNvSpPr>
          <p:nvPr/>
        </p:nvSpPr>
        <p:spPr bwMode="auto">
          <a:xfrm>
            <a:off x="503904" y="5017400"/>
            <a:ext cx="10816046" cy="95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掲出開始は月曜日または火曜日、掲出終了は日曜日または月曜日を原則といたします。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掲出・撤去作業の都合上、実際の掲出期間は前後します。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120000"/>
              </a:lnSpc>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掲出位置は媒体社任意です。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事後レポートは最終掲出日の</a:t>
            </a:r>
            <a:r>
              <a:rPr lang="en-US" altLang="ja-JP" sz="800" b="1" dirty="0">
                <a:solidFill>
                  <a:schemeClr val="tx1"/>
                </a:solidFill>
                <a:latin typeface="BIZ UDPゴシック" panose="020B0400000000000000" pitchFamily="50" charset="-128"/>
                <a:ea typeface="BIZ UDPゴシック" panose="020B0400000000000000" pitchFamily="50" charset="-128"/>
              </a:rPr>
              <a:t>10</a:t>
            </a:r>
            <a:r>
              <a:rPr lang="ja-JP" altLang="en-US" sz="800" b="1" dirty="0">
                <a:solidFill>
                  <a:schemeClr val="tx1"/>
                </a:solidFill>
                <a:latin typeface="BIZ UDPゴシック" panose="020B0400000000000000" pitchFamily="50" charset="-128"/>
                <a:ea typeface="BIZ UDPゴシック" panose="020B0400000000000000" pitchFamily="50" charset="-128"/>
              </a:rPr>
              <a:t>営業日前後に提出します。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その他商品の詳細については媒体社からリリースしている媒体資料をご確認下さい。</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0" name="テキスト プレースホルダー 1">
            <a:extLst>
              <a:ext uri="{FF2B5EF4-FFF2-40B4-BE49-F238E27FC236}">
                <a16:creationId xmlns:a16="http://schemas.microsoft.com/office/drawing/2014/main" id="{047EC3D9-59EC-638C-12DD-C52078E81008}"/>
              </a:ext>
            </a:extLst>
          </p:cNvPr>
          <p:cNvSpPr>
            <a:spLocks noGrp="1"/>
          </p:cNvSpPr>
          <p:nvPr>
            <p:ph type="body" sz="quarter" idx="10"/>
          </p:nvPr>
        </p:nvSpPr>
        <p:spPr>
          <a:xfrm>
            <a:off x="259024" y="98879"/>
            <a:ext cx="11729989" cy="444046"/>
          </a:xfrm>
        </p:spPr>
        <p:txBody>
          <a:bodyPr/>
          <a:lstStyle/>
          <a:p>
            <a:r>
              <a:rPr lang="en-US" altLang="ja-JP" sz="2400" kern="1200" dirty="0"/>
              <a:t>Plan</a:t>
            </a:r>
            <a:r>
              <a:rPr lang="ja-JP" altLang="en-US" sz="2400" kern="1200" dirty="0"/>
              <a:t>④　</a:t>
            </a:r>
            <a:r>
              <a:rPr lang="ja-JP" altLang="en-US" sz="2000" kern="1200" dirty="0"/>
              <a:t>フィックスド型販売</a:t>
            </a:r>
            <a:endParaRPr lang="ja-JP" altLang="en-US" sz="2400" kern="1200" dirty="0"/>
          </a:p>
        </p:txBody>
      </p:sp>
      <p:pic>
        <p:nvPicPr>
          <p:cNvPr id="9" name="図 8">
            <a:extLst>
              <a:ext uri="{FF2B5EF4-FFF2-40B4-BE49-F238E27FC236}">
                <a16:creationId xmlns:a16="http://schemas.microsoft.com/office/drawing/2014/main" id="{4C1040BB-F66D-B455-4498-AB6B180D40CF}"/>
              </a:ext>
            </a:extLst>
          </p:cNvPr>
          <p:cNvPicPr>
            <a:picLocks noChangeAspect="1"/>
          </p:cNvPicPr>
          <p:nvPr/>
        </p:nvPicPr>
        <p:blipFill>
          <a:blip r:embed="rId4"/>
          <a:stretch>
            <a:fillRect/>
          </a:stretch>
        </p:blipFill>
        <p:spPr>
          <a:xfrm>
            <a:off x="7719209" y="2620083"/>
            <a:ext cx="4024414" cy="2712408"/>
          </a:xfrm>
          <a:prstGeom prst="rect">
            <a:avLst/>
          </a:prstGeom>
        </p:spPr>
      </p:pic>
      <p:sp>
        <p:nvSpPr>
          <p:cNvPr id="10" name="Text Box 20">
            <a:extLst>
              <a:ext uri="{FF2B5EF4-FFF2-40B4-BE49-F238E27FC236}">
                <a16:creationId xmlns:a16="http://schemas.microsoft.com/office/drawing/2014/main" id="{038A5342-671B-0C61-A1AD-B4C06AAC5485}"/>
              </a:ext>
            </a:extLst>
          </p:cNvPr>
          <p:cNvSpPr txBox="1">
            <a:spLocks noChangeArrowheads="1"/>
          </p:cNvSpPr>
          <p:nvPr/>
        </p:nvSpPr>
        <p:spPr bwMode="auto">
          <a:xfrm>
            <a:off x="7762041" y="2649563"/>
            <a:ext cx="750735" cy="365613"/>
          </a:xfrm>
          <a:prstGeom prst="rect">
            <a:avLst/>
          </a:prstGeom>
          <a:solidFill>
            <a:schemeClr val="bg1"/>
          </a:solidFill>
          <a:ln>
            <a:noFill/>
          </a:ln>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掲載路線</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231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568E6C58-209F-07D5-E4F4-23098F933B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8161" y="2680703"/>
            <a:ext cx="3172383" cy="21889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
            <a:extLst>
              <a:ext uri="{FF2B5EF4-FFF2-40B4-BE49-F238E27FC236}">
                <a16:creationId xmlns:a16="http://schemas.microsoft.com/office/drawing/2014/main" id="{7EC08F43-1E0C-3D2E-38C7-D6CB6399005B}"/>
              </a:ext>
            </a:extLst>
          </p:cNvPr>
          <p:cNvSpPr>
            <a:spLocks noChangeArrowheads="1"/>
          </p:cNvSpPr>
          <p:nvPr/>
        </p:nvSpPr>
        <p:spPr bwMode="auto">
          <a:xfrm>
            <a:off x="498905" y="798503"/>
            <a:ext cx="963930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車内ポスター媒体が</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MASTRUM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から購入可能になりました。掲出終了後にレポートを提出いたします。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A82AC14C-DC0D-6D3C-2B62-3BEB2BF96978}"/>
              </a:ext>
            </a:extLst>
          </p:cNvPr>
          <p:cNvPicPr>
            <a:picLocks noChangeAspect="1"/>
          </p:cNvPicPr>
          <p:nvPr/>
        </p:nvPicPr>
        <p:blipFill>
          <a:blip r:embed="rId3"/>
          <a:stretch>
            <a:fillRect/>
          </a:stretch>
        </p:blipFill>
        <p:spPr>
          <a:xfrm>
            <a:off x="7781123" y="2676275"/>
            <a:ext cx="3384177" cy="2521324"/>
          </a:xfrm>
          <a:prstGeom prst="rect">
            <a:avLst/>
          </a:prstGeom>
        </p:spPr>
      </p:pic>
      <p:sp>
        <p:nvSpPr>
          <p:cNvPr id="20" name="Text Box 20">
            <a:extLst>
              <a:ext uri="{FF2B5EF4-FFF2-40B4-BE49-F238E27FC236}">
                <a16:creationId xmlns:a16="http://schemas.microsoft.com/office/drawing/2014/main" id="{8E0B1007-5D1D-96A6-A542-9232ACE92821}"/>
              </a:ext>
            </a:extLst>
          </p:cNvPr>
          <p:cNvSpPr txBox="1">
            <a:spLocks noChangeArrowheads="1"/>
          </p:cNvSpPr>
          <p:nvPr/>
        </p:nvSpPr>
        <p:spPr bwMode="auto">
          <a:xfrm>
            <a:off x="511252" y="5285133"/>
            <a:ext cx="10816046" cy="95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掲出開始は月曜日、掲出終了は日曜日を原則といたします。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掲出・撤去作業の都合上、実際の掲出期間は前後します。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120000"/>
              </a:lnSpc>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掲出位置は媒体社任意です。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事後レポートは最終掲出日の</a:t>
            </a:r>
            <a:r>
              <a:rPr lang="en-US" altLang="ja-JP" sz="800" b="1" dirty="0">
                <a:solidFill>
                  <a:schemeClr val="tx1"/>
                </a:solidFill>
                <a:latin typeface="BIZ UDPゴシック" panose="020B0400000000000000" pitchFamily="50" charset="-128"/>
                <a:ea typeface="BIZ UDPゴシック" panose="020B0400000000000000" pitchFamily="50" charset="-128"/>
              </a:rPr>
              <a:t>10</a:t>
            </a:r>
            <a:r>
              <a:rPr lang="ja-JP" altLang="en-US" sz="800" b="1" dirty="0">
                <a:solidFill>
                  <a:schemeClr val="tx1"/>
                </a:solidFill>
                <a:latin typeface="BIZ UDPゴシック" panose="020B0400000000000000" pitchFamily="50" charset="-128"/>
                <a:ea typeface="BIZ UDPゴシック" panose="020B0400000000000000" pitchFamily="50" charset="-128"/>
              </a:rPr>
              <a:t>営業日前後に提出します。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その他商品の詳細については媒体社からリリースしている媒体資料をご確認下さい。</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6C1D31FB-1A07-A9C9-EE53-DAD2C2FD86C7}"/>
              </a:ext>
            </a:extLst>
          </p:cNvPr>
          <p:cNvGrpSpPr/>
          <p:nvPr/>
        </p:nvGrpSpPr>
        <p:grpSpPr>
          <a:xfrm>
            <a:off x="498904" y="2656985"/>
            <a:ext cx="3082246" cy="2214063"/>
            <a:chOff x="498904" y="2656985"/>
            <a:chExt cx="3082246" cy="2214063"/>
          </a:xfrm>
        </p:grpSpPr>
        <p:grpSp>
          <p:nvGrpSpPr>
            <p:cNvPr id="10" name="グループ化 9">
              <a:extLst>
                <a:ext uri="{FF2B5EF4-FFF2-40B4-BE49-F238E27FC236}">
                  <a16:creationId xmlns:a16="http://schemas.microsoft.com/office/drawing/2014/main" id="{DE0233FC-740E-C9DA-84BC-41AD40DC5E52}"/>
                </a:ext>
              </a:extLst>
            </p:cNvPr>
            <p:cNvGrpSpPr/>
            <p:nvPr/>
          </p:nvGrpSpPr>
          <p:grpSpPr>
            <a:xfrm>
              <a:off x="511252" y="2656985"/>
              <a:ext cx="3069898" cy="2214063"/>
              <a:chOff x="547890" y="2649563"/>
              <a:chExt cx="3069898" cy="2214063"/>
            </a:xfrm>
          </p:grpSpPr>
          <p:pic>
            <p:nvPicPr>
              <p:cNvPr id="5" name="Picture 15" descr="C:\Users\sueyoshit\Desktop\E235系.jpg">
                <a:extLst>
                  <a:ext uri="{FF2B5EF4-FFF2-40B4-BE49-F238E27FC236}">
                    <a16:creationId xmlns:a16="http://schemas.microsoft.com/office/drawing/2014/main" id="{C991DF14-62FF-D652-CAC2-59CFFDA5E01B}"/>
                  </a:ext>
                </a:extLst>
              </p:cNvPr>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t="6126" r="21061" b="8092"/>
              <a:stretch/>
            </p:blipFill>
            <p:spPr bwMode="auto">
              <a:xfrm>
                <a:off x="547890" y="2649563"/>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フリーフォーム: 図形 6">
                <a:extLst>
                  <a:ext uri="{FF2B5EF4-FFF2-40B4-BE49-F238E27FC236}">
                    <a16:creationId xmlns:a16="http://schemas.microsoft.com/office/drawing/2014/main" id="{F5A0A66F-9665-621F-6EDE-E228BD23158A}"/>
                  </a:ext>
                </a:extLst>
              </p:cNvPr>
              <p:cNvSpPr/>
              <p:nvPr/>
            </p:nvSpPr>
            <p:spPr>
              <a:xfrm>
                <a:off x="1066800" y="2968625"/>
                <a:ext cx="222250" cy="323850"/>
              </a:xfrm>
              <a:custGeom>
                <a:avLst/>
                <a:gdLst>
                  <a:gd name="connsiteX0" fmla="*/ 63500 w 222250"/>
                  <a:gd name="connsiteY0" fmla="*/ 0 h 323850"/>
                  <a:gd name="connsiteX1" fmla="*/ 0 w 222250"/>
                  <a:gd name="connsiteY1" fmla="*/ 203200 h 323850"/>
                  <a:gd name="connsiteX2" fmla="*/ 165100 w 222250"/>
                  <a:gd name="connsiteY2" fmla="*/ 323850 h 323850"/>
                  <a:gd name="connsiteX3" fmla="*/ 222250 w 222250"/>
                  <a:gd name="connsiteY3" fmla="*/ 155575 h 323850"/>
                  <a:gd name="connsiteX4" fmla="*/ 63500 w 222250"/>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323850">
                    <a:moveTo>
                      <a:pt x="63500" y="0"/>
                    </a:moveTo>
                    <a:lnTo>
                      <a:pt x="0" y="203200"/>
                    </a:lnTo>
                    <a:lnTo>
                      <a:pt x="165100" y="323850"/>
                    </a:lnTo>
                    <a:lnTo>
                      <a:pt x="222250" y="155575"/>
                    </a:lnTo>
                    <a:lnTo>
                      <a:pt x="6350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83C84835-08FE-51FD-B1A8-043BEB4BDFDB}"/>
                  </a:ext>
                </a:extLst>
              </p:cNvPr>
              <p:cNvSpPr/>
              <p:nvPr/>
            </p:nvSpPr>
            <p:spPr>
              <a:xfrm>
                <a:off x="2562225" y="3130550"/>
                <a:ext cx="279400" cy="260350"/>
              </a:xfrm>
              <a:custGeom>
                <a:avLst/>
                <a:gdLst>
                  <a:gd name="connsiteX0" fmla="*/ 241300 w 279400"/>
                  <a:gd name="connsiteY0" fmla="*/ 0 h 260350"/>
                  <a:gd name="connsiteX1" fmla="*/ 279400 w 279400"/>
                  <a:gd name="connsiteY1" fmla="*/ 168275 h 260350"/>
                  <a:gd name="connsiteX2" fmla="*/ 15875 w 279400"/>
                  <a:gd name="connsiteY2" fmla="*/ 260350 h 260350"/>
                  <a:gd name="connsiteX3" fmla="*/ 0 w 279400"/>
                  <a:gd name="connsiteY3" fmla="*/ 139700 h 260350"/>
                  <a:gd name="connsiteX4" fmla="*/ 241300 w 279400"/>
                  <a:gd name="connsiteY4" fmla="*/ 0 h 26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260350">
                    <a:moveTo>
                      <a:pt x="241300" y="0"/>
                    </a:moveTo>
                    <a:lnTo>
                      <a:pt x="279400" y="168275"/>
                    </a:lnTo>
                    <a:lnTo>
                      <a:pt x="15875" y="260350"/>
                    </a:lnTo>
                    <a:lnTo>
                      <a:pt x="0" y="139700"/>
                    </a:lnTo>
                    <a:lnTo>
                      <a:pt x="24130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Text Box 20">
              <a:extLst>
                <a:ext uri="{FF2B5EF4-FFF2-40B4-BE49-F238E27FC236}">
                  <a16:creationId xmlns:a16="http://schemas.microsoft.com/office/drawing/2014/main" id="{A06C9CE1-1FB7-AA90-CCE0-5AD184E15307}"/>
                </a:ext>
              </a:extLst>
            </p:cNvPr>
            <p:cNvSpPr txBox="1">
              <a:spLocks noChangeArrowheads="1"/>
            </p:cNvSpPr>
            <p:nvPr/>
          </p:nvSpPr>
          <p:spPr bwMode="auto">
            <a:xfrm>
              <a:off x="498904" y="4653168"/>
              <a:ext cx="3082246"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algn="r" eaLnBrk="1" fontAlgn="auto" hangingPunct="1">
                <a:lnSpc>
                  <a:spcPct val="120000"/>
                </a:lnSpc>
                <a:spcAft>
                  <a:spcPts val="0"/>
                </a:spcAft>
                <a:defRPr/>
              </a:pPr>
              <a:r>
                <a:rPr lang="en-US" altLang="ja-JP"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rPr>
                <a:t>※</a:t>
              </a:r>
              <a:r>
                <a:rPr lang="ja-JP" altLang="en-US"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rPr>
                <a:t>写真はイメージです。実際の車両系統とは異なります。</a:t>
              </a:r>
              <a:endParaRPr lang="en-US" altLang="ja-JP"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endParaRPr>
            </a:p>
          </p:txBody>
        </p:sp>
      </p:grpSp>
      <p:sp>
        <p:nvSpPr>
          <p:cNvPr id="11" name="Text Box 20">
            <a:extLst>
              <a:ext uri="{FF2B5EF4-FFF2-40B4-BE49-F238E27FC236}">
                <a16:creationId xmlns:a16="http://schemas.microsoft.com/office/drawing/2014/main" id="{FAC3CFDE-3C15-E9D8-B7D5-3B14BFDD81E8}"/>
              </a:ext>
            </a:extLst>
          </p:cNvPr>
          <p:cNvSpPr txBox="1">
            <a:spLocks noChangeArrowheads="1"/>
          </p:cNvSpPr>
          <p:nvPr/>
        </p:nvSpPr>
        <p:spPr bwMode="auto">
          <a:xfrm>
            <a:off x="7771204" y="2644556"/>
            <a:ext cx="750735" cy="365613"/>
          </a:xfrm>
          <a:prstGeom prst="rect">
            <a:avLst/>
          </a:prstGeom>
          <a:solidFill>
            <a:schemeClr val="bg1"/>
          </a:solidFill>
          <a:ln>
            <a:noFill/>
          </a:ln>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掲載路線</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3" name="表 15">
            <a:extLst>
              <a:ext uri="{FF2B5EF4-FFF2-40B4-BE49-F238E27FC236}">
                <a16:creationId xmlns:a16="http://schemas.microsoft.com/office/drawing/2014/main" id="{11B22547-5A98-764C-AABC-A59410A7615E}"/>
              </a:ext>
            </a:extLst>
          </p:cNvPr>
          <p:cNvGraphicFramePr>
            <a:graphicFrameLocks noGrp="1"/>
          </p:cNvGraphicFramePr>
          <p:nvPr/>
        </p:nvGraphicFramePr>
        <p:xfrm>
          <a:off x="498904" y="1199520"/>
          <a:ext cx="8465075" cy="1351667"/>
        </p:xfrm>
        <a:graphic>
          <a:graphicData uri="http://schemas.openxmlformats.org/drawingml/2006/table">
            <a:tbl>
              <a:tblPr firstRow="1" bandRow="1">
                <a:tableStyleId>{073A0DAA-6AF3-43AB-8588-CEC1D06C72B9}</a:tableStyleId>
              </a:tblPr>
              <a:tblGrid>
                <a:gridCol w="2149453">
                  <a:extLst>
                    <a:ext uri="{9D8B030D-6E8A-4147-A177-3AD203B41FA5}">
                      <a16:colId xmlns:a16="http://schemas.microsoft.com/office/drawing/2014/main" val="1764577491"/>
                    </a:ext>
                  </a:extLst>
                </a:gridCol>
                <a:gridCol w="1337734">
                  <a:extLst>
                    <a:ext uri="{9D8B030D-6E8A-4147-A177-3AD203B41FA5}">
                      <a16:colId xmlns:a16="http://schemas.microsoft.com/office/drawing/2014/main" val="2713653203"/>
                    </a:ext>
                  </a:extLst>
                </a:gridCol>
                <a:gridCol w="1310594">
                  <a:extLst>
                    <a:ext uri="{9D8B030D-6E8A-4147-A177-3AD203B41FA5}">
                      <a16:colId xmlns:a16="http://schemas.microsoft.com/office/drawing/2014/main" val="12073858"/>
                    </a:ext>
                  </a:extLst>
                </a:gridCol>
                <a:gridCol w="2156855">
                  <a:extLst>
                    <a:ext uri="{9D8B030D-6E8A-4147-A177-3AD203B41FA5}">
                      <a16:colId xmlns:a16="http://schemas.microsoft.com/office/drawing/2014/main" val="447131292"/>
                    </a:ext>
                  </a:extLst>
                </a:gridCol>
                <a:gridCol w="1510439">
                  <a:extLst>
                    <a:ext uri="{9D8B030D-6E8A-4147-A177-3AD203B41FA5}">
                      <a16:colId xmlns:a16="http://schemas.microsoft.com/office/drawing/2014/main" val="857277250"/>
                    </a:ext>
                  </a:extLst>
                </a:gridCol>
              </a:tblGrid>
              <a:tr h="720000">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対象媒体</a:t>
                      </a:r>
                    </a:p>
                  </a:txBody>
                  <a:tcPr anchor="ct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掲出路線</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掲出期間</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広告料金</a:t>
                      </a:r>
                      <a:endParaRPr kumimoji="1" lang="en-US" altLang="ja-JP"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納品枚数</a:t>
                      </a:r>
                    </a:p>
                  </a:txBody>
                  <a:tcPr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73055211"/>
                  </a:ext>
                </a:extLst>
              </a:tr>
              <a:tr h="631667">
                <a:tc>
                  <a:txBody>
                    <a:bodyPr/>
                    <a:lstStyle/>
                    <a:p>
                      <a:pPr algn="ctr"/>
                      <a:r>
                        <a:rPr kumimoji="1" lang="ja-JP" altLang="en-US" sz="1200" dirty="0">
                          <a:latin typeface="BIZ UDPゴシック" panose="020B0400000000000000" pitchFamily="50" charset="-128"/>
                          <a:ea typeface="BIZ UDPゴシック" panose="020B0400000000000000" pitchFamily="50" charset="-128"/>
                        </a:rPr>
                        <a:t>まど上</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首都圏全線セットワイド</a:t>
                      </a:r>
                    </a:p>
                  </a:txBody>
                  <a:tcPr anchor="ct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BIZ UDPゴシック" panose="020B0400000000000000" pitchFamily="50" charset="-128"/>
                          <a:ea typeface="BIZ UDPゴシック" panose="020B0400000000000000" pitchFamily="50" charset="-128"/>
                        </a:rPr>
                        <a:t>首都圏全線</a:t>
                      </a:r>
                      <a:endParaRPr lang="en-US" altLang="ja-JP" sz="100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週間</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4,488,000</a:t>
                      </a:r>
                      <a:r>
                        <a:rPr kumimoji="1" lang="ja-JP" altLang="en-US" sz="1200" dirty="0">
                          <a:latin typeface="BIZ UDPゴシック" panose="020B0400000000000000" pitchFamily="50" charset="-128"/>
                          <a:ea typeface="BIZ UDPゴシック" panose="020B0400000000000000" pitchFamily="50" charset="-128"/>
                        </a:rPr>
                        <a:t>円</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8,300</a:t>
                      </a:r>
                      <a:r>
                        <a:rPr kumimoji="1" lang="ja-JP" altLang="en-US" sz="1200" dirty="0">
                          <a:latin typeface="BIZ UDPゴシック" panose="020B0400000000000000" pitchFamily="50" charset="-128"/>
                          <a:ea typeface="BIZ UDPゴシック" panose="020B0400000000000000" pitchFamily="50" charset="-128"/>
                        </a:rPr>
                        <a:t>枚</a:t>
                      </a:r>
                    </a:p>
                  </a:txBody>
                  <a:tcPr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154823413"/>
                  </a:ext>
                </a:extLst>
              </a:tr>
            </a:tbl>
          </a:graphicData>
        </a:graphic>
      </p:graphicFrame>
      <p:sp>
        <p:nvSpPr>
          <p:cNvPr id="14" name="テキスト プレースホルダー 1">
            <a:extLst>
              <a:ext uri="{FF2B5EF4-FFF2-40B4-BE49-F238E27FC236}">
                <a16:creationId xmlns:a16="http://schemas.microsoft.com/office/drawing/2014/main" id="{65FD8353-0780-8803-B101-82DDD05EC2F6}"/>
              </a:ext>
            </a:extLst>
          </p:cNvPr>
          <p:cNvSpPr>
            <a:spLocks noGrp="1"/>
          </p:cNvSpPr>
          <p:nvPr>
            <p:ph type="body" sz="quarter" idx="10"/>
          </p:nvPr>
        </p:nvSpPr>
        <p:spPr>
          <a:xfrm>
            <a:off x="259024" y="98879"/>
            <a:ext cx="11729989" cy="444046"/>
          </a:xfrm>
        </p:spPr>
        <p:txBody>
          <a:bodyPr/>
          <a:lstStyle/>
          <a:p>
            <a:r>
              <a:rPr lang="en-US" altLang="ja-JP" sz="2400" kern="1200" dirty="0"/>
              <a:t>Plan</a:t>
            </a:r>
            <a:r>
              <a:rPr lang="ja-JP" altLang="en-US" sz="2400" kern="1200" dirty="0"/>
              <a:t>④　</a:t>
            </a:r>
            <a:r>
              <a:rPr lang="ja-JP" altLang="en-US" sz="2000" kern="1200" dirty="0"/>
              <a:t>フィックスド型販売</a:t>
            </a:r>
            <a:endParaRPr lang="ja-JP" altLang="en-US" sz="2400" kern="1200" dirty="0"/>
          </a:p>
        </p:txBody>
      </p:sp>
    </p:spTree>
    <p:extLst>
      <p:ext uri="{BB962C8B-B14F-4D97-AF65-F5344CB8AC3E}">
        <p14:creationId xmlns:p14="http://schemas.microsoft.com/office/powerpoint/2010/main" val="57968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a:xfrm>
            <a:off x="0" y="2695573"/>
            <a:ext cx="4302034" cy="1466850"/>
          </a:xfrm>
        </p:spPr>
        <p:txBody>
          <a:bodyPr/>
          <a:lstStyle/>
          <a:p>
            <a:r>
              <a:rPr kumimoji="1" lang="ja-JP" altLang="en-US" sz="2800" dirty="0"/>
              <a:t>３、</a:t>
            </a:r>
            <a:r>
              <a:rPr lang="en-US" altLang="ja-JP" sz="2800" kern="1200" dirty="0"/>
              <a:t>Campaign Report</a:t>
            </a:r>
            <a:r>
              <a:rPr lang="ja-JP" altLang="en-US" sz="2800" kern="1200" dirty="0"/>
              <a:t>　</a:t>
            </a:r>
            <a:endParaRPr lang="en-US" altLang="ja-JP" sz="2800" kern="1200" dirty="0"/>
          </a:p>
          <a:p>
            <a:r>
              <a:rPr lang="ja-JP" altLang="en-US" sz="2800" kern="1200" dirty="0"/>
              <a:t>　　</a:t>
            </a:r>
            <a:r>
              <a:rPr lang="en-US" altLang="ja-JP" sz="1800" kern="1200" dirty="0"/>
              <a:t>-</a:t>
            </a:r>
            <a:r>
              <a:rPr lang="ja-JP" altLang="en-US" sz="1800" kern="1200" dirty="0"/>
              <a:t>レポート</a:t>
            </a:r>
            <a:r>
              <a:rPr lang="en-US" altLang="ja-JP" sz="1800" kern="1200" dirty="0"/>
              <a:t>-</a:t>
            </a:r>
            <a:endParaRPr lang="ja-JP" altLang="en-US" sz="2800" kern="1200" dirty="0"/>
          </a:p>
        </p:txBody>
      </p:sp>
    </p:spTree>
    <p:extLst>
      <p:ext uri="{BB962C8B-B14F-4D97-AF65-F5344CB8AC3E}">
        <p14:creationId xmlns:p14="http://schemas.microsoft.com/office/powerpoint/2010/main" val="211108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Campaign Report</a:t>
            </a:r>
            <a:r>
              <a:rPr lang="ja-JP" altLang="en-US" sz="2400" kern="1200" dirty="0"/>
              <a:t>　</a:t>
            </a:r>
            <a:r>
              <a:rPr lang="en-US" altLang="ja-JP" sz="1600" kern="1200" dirty="0"/>
              <a:t>-</a:t>
            </a:r>
            <a:r>
              <a:rPr lang="ja-JP" altLang="en-US" sz="1600" kern="1200" dirty="0"/>
              <a:t>レポート</a:t>
            </a:r>
            <a:r>
              <a:rPr lang="en-US" altLang="ja-JP" sz="1600" kern="1200" dirty="0"/>
              <a:t>-</a:t>
            </a:r>
            <a:endParaRPr lang="ja-JP" altLang="en-US" sz="2400" kern="1200" dirty="0"/>
          </a:p>
        </p:txBody>
      </p:sp>
      <p:sp>
        <p:nvSpPr>
          <p:cNvPr id="4" name="Rectangle 21">
            <a:extLst>
              <a:ext uri="{FF2B5EF4-FFF2-40B4-BE49-F238E27FC236}">
                <a16:creationId xmlns:a16="http://schemas.microsoft.com/office/drawing/2014/main" id="{2AD28464-CD7D-CE77-FCC8-827041C36E57}"/>
              </a:ext>
            </a:extLst>
          </p:cNvPr>
          <p:cNvSpPr>
            <a:spLocks noChangeArrowheads="1"/>
          </p:cNvSpPr>
          <p:nvPr/>
        </p:nvSpPr>
        <p:spPr bwMode="auto">
          <a:xfrm>
            <a:off x="426433" y="761148"/>
            <a:ext cx="4507706"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◯インプレッション販売・フリースポット配信・フィックスド型販売</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B7C5738A-D787-5FD6-1C6F-D3331D6AD9DC}"/>
              </a:ext>
            </a:extLst>
          </p:cNvPr>
          <p:cNvPicPr>
            <a:picLocks noChangeAspect="1"/>
          </p:cNvPicPr>
          <p:nvPr/>
        </p:nvPicPr>
        <p:blipFill>
          <a:blip r:embed="rId2"/>
          <a:stretch>
            <a:fillRect/>
          </a:stretch>
        </p:blipFill>
        <p:spPr>
          <a:xfrm>
            <a:off x="910456" y="1030335"/>
            <a:ext cx="4793509" cy="2696349"/>
          </a:xfrm>
          <a:prstGeom prst="rect">
            <a:avLst/>
          </a:prstGeom>
        </p:spPr>
      </p:pic>
      <p:pic>
        <p:nvPicPr>
          <p:cNvPr id="6" name="図 5">
            <a:extLst>
              <a:ext uri="{FF2B5EF4-FFF2-40B4-BE49-F238E27FC236}">
                <a16:creationId xmlns:a16="http://schemas.microsoft.com/office/drawing/2014/main" id="{7F116B76-24C4-308D-D017-2D4B14A944BA}"/>
              </a:ext>
            </a:extLst>
          </p:cNvPr>
          <p:cNvPicPr>
            <a:picLocks noChangeAspect="1"/>
          </p:cNvPicPr>
          <p:nvPr/>
        </p:nvPicPr>
        <p:blipFill>
          <a:blip r:embed="rId3"/>
          <a:stretch>
            <a:fillRect/>
          </a:stretch>
        </p:blipFill>
        <p:spPr>
          <a:xfrm>
            <a:off x="910457" y="3783268"/>
            <a:ext cx="4793508" cy="2696348"/>
          </a:xfrm>
          <a:prstGeom prst="rect">
            <a:avLst/>
          </a:prstGeom>
        </p:spPr>
      </p:pic>
      <p:pic>
        <p:nvPicPr>
          <p:cNvPr id="7" name="図 6">
            <a:extLst>
              <a:ext uri="{FF2B5EF4-FFF2-40B4-BE49-F238E27FC236}">
                <a16:creationId xmlns:a16="http://schemas.microsoft.com/office/drawing/2014/main" id="{C118A40F-95EC-5270-254A-228C71EBCEFE}"/>
              </a:ext>
            </a:extLst>
          </p:cNvPr>
          <p:cNvPicPr>
            <a:picLocks noChangeAspect="1"/>
          </p:cNvPicPr>
          <p:nvPr/>
        </p:nvPicPr>
        <p:blipFill>
          <a:blip r:embed="rId4"/>
          <a:stretch>
            <a:fillRect/>
          </a:stretch>
        </p:blipFill>
        <p:spPr>
          <a:xfrm>
            <a:off x="6187988" y="3783268"/>
            <a:ext cx="4793509" cy="2696349"/>
          </a:xfrm>
          <a:prstGeom prst="rect">
            <a:avLst/>
          </a:prstGeom>
        </p:spPr>
      </p:pic>
      <p:pic>
        <p:nvPicPr>
          <p:cNvPr id="13" name="図 12">
            <a:extLst>
              <a:ext uri="{FF2B5EF4-FFF2-40B4-BE49-F238E27FC236}">
                <a16:creationId xmlns:a16="http://schemas.microsoft.com/office/drawing/2014/main" id="{66883ED9-BDAF-D42B-1EDA-1ED2B6798B0A}"/>
              </a:ext>
            </a:extLst>
          </p:cNvPr>
          <p:cNvPicPr>
            <a:picLocks noChangeAspect="1"/>
          </p:cNvPicPr>
          <p:nvPr/>
        </p:nvPicPr>
        <p:blipFill>
          <a:blip r:embed="rId5"/>
          <a:stretch>
            <a:fillRect/>
          </a:stretch>
        </p:blipFill>
        <p:spPr>
          <a:xfrm>
            <a:off x="6187988" y="1030334"/>
            <a:ext cx="4793510" cy="2696349"/>
          </a:xfrm>
          <a:prstGeom prst="rect">
            <a:avLst/>
          </a:prstGeom>
        </p:spPr>
      </p:pic>
      <p:sp>
        <p:nvSpPr>
          <p:cNvPr id="14" name="Rectangle 21">
            <a:extLst>
              <a:ext uri="{FF2B5EF4-FFF2-40B4-BE49-F238E27FC236}">
                <a16:creationId xmlns:a16="http://schemas.microsoft.com/office/drawing/2014/main" id="{64E58B3A-B13D-66F2-C7BA-B7348CEDCDC3}"/>
              </a:ext>
            </a:extLst>
          </p:cNvPr>
          <p:cNvSpPr>
            <a:spLocks noChangeArrowheads="1"/>
          </p:cNvSpPr>
          <p:nvPr/>
        </p:nvSpPr>
        <p:spPr bwMode="auto">
          <a:xfrm>
            <a:off x="426432" y="6536201"/>
            <a:ext cx="1880677"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レポートはイメージです。</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027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Campaign Report</a:t>
            </a:r>
            <a:r>
              <a:rPr lang="ja-JP" altLang="en-US" sz="2400" kern="1200" dirty="0"/>
              <a:t>　</a:t>
            </a:r>
            <a:r>
              <a:rPr lang="en-US" altLang="ja-JP" sz="1600" kern="1200" dirty="0"/>
              <a:t>-</a:t>
            </a:r>
            <a:r>
              <a:rPr lang="ja-JP" altLang="en-US" sz="1600" kern="1200" dirty="0"/>
              <a:t>レポート</a:t>
            </a:r>
            <a:r>
              <a:rPr lang="en-US" altLang="ja-JP" sz="1600" kern="1200" dirty="0"/>
              <a:t>-</a:t>
            </a:r>
            <a:endParaRPr lang="ja-JP" altLang="en-US" sz="2400" kern="1200" dirty="0"/>
          </a:p>
        </p:txBody>
      </p:sp>
      <p:sp>
        <p:nvSpPr>
          <p:cNvPr id="4" name="Rectangle 21">
            <a:extLst>
              <a:ext uri="{FF2B5EF4-FFF2-40B4-BE49-F238E27FC236}">
                <a16:creationId xmlns:a16="http://schemas.microsoft.com/office/drawing/2014/main" id="{2AD28464-CD7D-CE77-FCC8-827041C36E57}"/>
              </a:ext>
            </a:extLst>
          </p:cNvPr>
          <p:cNvSpPr>
            <a:spLocks noChangeArrowheads="1"/>
          </p:cNvSpPr>
          <p:nvPr/>
        </p:nvSpPr>
        <p:spPr bwMode="auto">
          <a:xfrm>
            <a:off x="426433" y="761148"/>
            <a:ext cx="1880677"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◯フレキシブル販売</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E9E10734-78F6-DB33-ED1A-51AAD64EFD4E}"/>
              </a:ext>
            </a:extLst>
          </p:cNvPr>
          <p:cNvPicPr>
            <a:picLocks noChangeAspect="1"/>
          </p:cNvPicPr>
          <p:nvPr/>
        </p:nvPicPr>
        <p:blipFill>
          <a:blip r:embed="rId2"/>
          <a:stretch>
            <a:fillRect/>
          </a:stretch>
        </p:blipFill>
        <p:spPr>
          <a:xfrm>
            <a:off x="4309067" y="1504283"/>
            <a:ext cx="3573866" cy="2010300"/>
          </a:xfrm>
          <a:prstGeom prst="rect">
            <a:avLst/>
          </a:prstGeom>
        </p:spPr>
      </p:pic>
      <p:pic>
        <p:nvPicPr>
          <p:cNvPr id="16" name="図 15">
            <a:extLst>
              <a:ext uri="{FF2B5EF4-FFF2-40B4-BE49-F238E27FC236}">
                <a16:creationId xmlns:a16="http://schemas.microsoft.com/office/drawing/2014/main" id="{586D2408-E5C5-97AF-74C7-DD89297AC6B9}"/>
              </a:ext>
            </a:extLst>
          </p:cNvPr>
          <p:cNvPicPr>
            <a:picLocks noChangeAspect="1"/>
          </p:cNvPicPr>
          <p:nvPr/>
        </p:nvPicPr>
        <p:blipFill>
          <a:blip r:embed="rId3"/>
          <a:stretch>
            <a:fillRect/>
          </a:stretch>
        </p:blipFill>
        <p:spPr>
          <a:xfrm>
            <a:off x="8117065" y="1504283"/>
            <a:ext cx="3573866" cy="2010300"/>
          </a:xfrm>
          <a:prstGeom prst="rect">
            <a:avLst/>
          </a:prstGeom>
        </p:spPr>
      </p:pic>
      <p:pic>
        <p:nvPicPr>
          <p:cNvPr id="17" name="図 16">
            <a:extLst>
              <a:ext uri="{FF2B5EF4-FFF2-40B4-BE49-F238E27FC236}">
                <a16:creationId xmlns:a16="http://schemas.microsoft.com/office/drawing/2014/main" id="{8580CD6F-A53F-EC50-CCCA-3831BEF5E0CB}"/>
              </a:ext>
            </a:extLst>
          </p:cNvPr>
          <p:cNvPicPr>
            <a:picLocks noChangeAspect="1"/>
          </p:cNvPicPr>
          <p:nvPr/>
        </p:nvPicPr>
        <p:blipFill>
          <a:blip r:embed="rId4"/>
          <a:stretch>
            <a:fillRect/>
          </a:stretch>
        </p:blipFill>
        <p:spPr>
          <a:xfrm>
            <a:off x="2182013" y="3816897"/>
            <a:ext cx="3573866" cy="2010300"/>
          </a:xfrm>
          <a:prstGeom prst="rect">
            <a:avLst/>
          </a:prstGeom>
        </p:spPr>
      </p:pic>
      <p:pic>
        <p:nvPicPr>
          <p:cNvPr id="18" name="図 17">
            <a:extLst>
              <a:ext uri="{FF2B5EF4-FFF2-40B4-BE49-F238E27FC236}">
                <a16:creationId xmlns:a16="http://schemas.microsoft.com/office/drawing/2014/main" id="{34D4D0A0-7718-114D-2942-1B88D3474F00}"/>
              </a:ext>
            </a:extLst>
          </p:cNvPr>
          <p:cNvPicPr>
            <a:picLocks noChangeAspect="1"/>
          </p:cNvPicPr>
          <p:nvPr/>
        </p:nvPicPr>
        <p:blipFill>
          <a:blip r:embed="rId5"/>
          <a:stretch>
            <a:fillRect/>
          </a:stretch>
        </p:blipFill>
        <p:spPr>
          <a:xfrm>
            <a:off x="6298305" y="3816896"/>
            <a:ext cx="3573866" cy="2010300"/>
          </a:xfrm>
          <a:prstGeom prst="rect">
            <a:avLst/>
          </a:prstGeom>
        </p:spPr>
      </p:pic>
      <p:sp>
        <p:nvSpPr>
          <p:cNvPr id="19" name="Rectangle 21">
            <a:extLst>
              <a:ext uri="{FF2B5EF4-FFF2-40B4-BE49-F238E27FC236}">
                <a16:creationId xmlns:a16="http://schemas.microsoft.com/office/drawing/2014/main" id="{870E34A8-5F77-929E-F488-ACA89F104D6F}"/>
              </a:ext>
            </a:extLst>
          </p:cNvPr>
          <p:cNvSpPr>
            <a:spLocks noChangeArrowheads="1"/>
          </p:cNvSpPr>
          <p:nvPr/>
        </p:nvSpPr>
        <p:spPr bwMode="auto">
          <a:xfrm>
            <a:off x="426432" y="6430619"/>
            <a:ext cx="1880677"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レポートはイメージです。</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453E8F0-6646-D394-24B1-52FC7FF03C88}"/>
              </a:ext>
            </a:extLst>
          </p:cNvPr>
          <p:cNvPicPr>
            <a:picLocks noChangeAspect="1"/>
          </p:cNvPicPr>
          <p:nvPr/>
        </p:nvPicPr>
        <p:blipFill>
          <a:blip r:embed="rId6"/>
          <a:stretch>
            <a:fillRect/>
          </a:stretch>
        </p:blipFill>
        <p:spPr>
          <a:xfrm>
            <a:off x="501069" y="1498826"/>
            <a:ext cx="3573866" cy="2010300"/>
          </a:xfrm>
          <a:prstGeom prst="rect">
            <a:avLst/>
          </a:prstGeom>
        </p:spPr>
      </p:pic>
    </p:spTree>
    <p:extLst>
      <p:ext uri="{BB962C8B-B14F-4D97-AF65-F5344CB8AC3E}">
        <p14:creationId xmlns:p14="http://schemas.microsoft.com/office/powerpoint/2010/main" val="185923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p:txBody>
          <a:bodyPr/>
          <a:lstStyle/>
          <a:p>
            <a:r>
              <a:rPr kumimoji="1" lang="ja-JP" altLang="en-US" sz="2800" dirty="0"/>
              <a:t>１、</a:t>
            </a:r>
            <a:r>
              <a:rPr lang="en-US" altLang="ja-JP" sz="2800" kern="1200" dirty="0"/>
              <a:t>Media</a:t>
            </a:r>
            <a:r>
              <a:rPr lang="ja-JP" altLang="en-US" sz="2800" kern="1200" dirty="0"/>
              <a:t> </a:t>
            </a:r>
            <a:r>
              <a:rPr lang="en-US" altLang="ja-JP" sz="2800" kern="1200" dirty="0"/>
              <a:t>overview</a:t>
            </a:r>
            <a:r>
              <a:rPr lang="ja-JP" altLang="en-US" sz="2800" kern="1200" dirty="0"/>
              <a:t>　</a:t>
            </a:r>
            <a:endParaRPr lang="en-US" altLang="ja-JP" sz="2800" kern="1200" dirty="0"/>
          </a:p>
          <a:p>
            <a:r>
              <a:rPr lang="ja-JP" altLang="en-US" sz="1800" kern="1200" dirty="0"/>
              <a:t>　　　</a:t>
            </a:r>
            <a:r>
              <a:rPr lang="en-US" altLang="ja-JP" sz="1800" kern="1200" dirty="0"/>
              <a:t>-</a:t>
            </a:r>
            <a:r>
              <a:rPr lang="ja-JP" altLang="en-US" sz="1800" kern="1200" dirty="0"/>
              <a:t>メディア概要</a:t>
            </a:r>
            <a:r>
              <a:rPr lang="en-US" altLang="ja-JP" sz="1800" kern="1200" dirty="0"/>
              <a:t>-</a:t>
            </a:r>
            <a:endParaRPr lang="ja-JP" altLang="en-US" sz="2800" kern="1200" dirty="0"/>
          </a:p>
        </p:txBody>
      </p:sp>
    </p:spTree>
    <p:extLst>
      <p:ext uri="{BB962C8B-B14F-4D97-AF65-F5344CB8AC3E}">
        <p14:creationId xmlns:p14="http://schemas.microsoft.com/office/powerpoint/2010/main" val="279223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p:txBody>
          <a:bodyPr/>
          <a:lstStyle/>
          <a:p>
            <a:r>
              <a:rPr kumimoji="1" lang="ja-JP" altLang="en-US" sz="2800" dirty="0"/>
              <a:t>４、</a:t>
            </a:r>
            <a:r>
              <a:rPr lang="en-US" altLang="ja-JP" sz="2800" kern="1200" dirty="0"/>
              <a:t>Schedule</a:t>
            </a:r>
          </a:p>
          <a:p>
            <a:r>
              <a:rPr lang="ja-JP" altLang="en-US" sz="2800" kern="1200" dirty="0"/>
              <a:t>　　</a:t>
            </a:r>
            <a:r>
              <a:rPr lang="en-US" altLang="ja-JP" sz="1800" kern="1200" dirty="0"/>
              <a:t>-</a:t>
            </a:r>
            <a:r>
              <a:rPr lang="ja-JP" altLang="en-US" sz="1800" kern="1200" dirty="0"/>
              <a:t>スケジュール</a:t>
            </a:r>
            <a:r>
              <a:rPr lang="en-US" altLang="ja-JP" sz="1800" kern="1200" dirty="0"/>
              <a:t>-</a:t>
            </a:r>
            <a:r>
              <a:rPr lang="ja-JP" altLang="en-US" sz="1800" kern="1200" dirty="0"/>
              <a:t>　</a:t>
            </a:r>
            <a:endParaRPr lang="ja-JP" altLang="en-US" sz="2800" kern="1200" dirty="0"/>
          </a:p>
        </p:txBody>
      </p:sp>
    </p:spTree>
    <p:extLst>
      <p:ext uri="{BB962C8B-B14F-4D97-AF65-F5344CB8AC3E}">
        <p14:creationId xmlns:p14="http://schemas.microsoft.com/office/powerpoint/2010/main" val="1539050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6803A3-8279-8344-997E-C2D46F155C0A}"/>
              </a:ext>
            </a:extLst>
          </p:cNvPr>
          <p:cNvSpPr/>
          <p:nvPr/>
        </p:nvSpPr>
        <p:spPr>
          <a:xfrm>
            <a:off x="893973" y="863294"/>
            <a:ext cx="5131817" cy="75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latin typeface="BIZ UDPゴシック" panose="020B0400000000000000" pitchFamily="50" charset="-128"/>
                <a:ea typeface="BIZ UDPゴシック" panose="020B0400000000000000" pitchFamily="50" charset="-128"/>
              </a:rPr>
              <a:t>広告主審査</a:t>
            </a:r>
            <a:endParaRPr kumimoji="1" lang="en-US" altLang="ja-JP" sz="1400" b="1" u="sng" dirty="0">
              <a:latin typeface="BIZ UDPゴシック" panose="020B0400000000000000" pitchFamily="50" charset="-128"/>
              <a:ea typeface="BIZ UDPゴシック" panose="020B0400000000000000" pitchFamily="50" charset="-128"/>
            </a:endParaRPr>
          </a:p>
          <a:p>
            <a:pPr algn="ctr"/>
            <a:endParaRPr lang="en-US" altLang="ja-JP" sz="1400" b="1" u="sng"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広告主情報、広告のサービス内容の審査を事前に行います</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１</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D29F9EAC-30E5-75AE-8AB6-C495183A02CB}"/>
              </a:ext>
            </a:extLst>
          </p:cNvPr>
          <p:cNvSpPr/>
          <p:nvPr/>
        </p:nvSpPr>
        <p:spPr>
          <a:xfrm>
            <a:off x="893973" y="1863195"/>
            <a:ext cx="5131817" cy="8479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latin typeface="BIZ UDPゴシック" panose="020B0400000000000000" pitchFamily="50" charset="-128"/>
                <a:ea typeface="BIZ UDPゴシック" panose="020B0400000000000000" pitchFamily="50" charset="-128"/>
              </a:rPr>
              <a:t>正式申込</a:t>
            </a:r>
            <a:endParaRPr lang="en-US" altLang="ja-JP" sz="1200" b="1" u="sng"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メールフォーマットに必要事項記載のうえお申込みください</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solidFill>
                  <a:srgbClr val="FF0000"/>
                </a:solidFill>
                <a:latin typeface="BIZ UDPゴシック" panose="020B0400000000000000" pitchFamily="50" charset="-128"/>
                <a:ea typeface="BIZ UDPゴシック" panose="020B0400000000000000" pitchFamily="50" charset="-128"/>
              </a:rPr>
              <a:t>申込開始タイミングは、媒体社の通常申込開始スケジュールに準じます。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287304DA-0263-B059-AE5C-20DCE02AF668}"/>
              </a:ext>
            </a:extLst>
          </p:cNvPr>
          <p:cNvSpPr/>
          <p:nvPr/>
        </p:nvSpPr>
        <p:spPr>
          <a:xfrm>
            <a:off x="896255" y="3047068"/>
            <a:ext cx="10430347" cy="11211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latin typeface="BIZ UDPゴシック" panose="020B0400000000000000" pitchFamily="50" charset="-128"/>
                <a:ea typeface="BIZ UDPゴシック" panose="020B0400000000000000" pitchFamily="50" charset="-128"/>
              </a:rPr>
              <a:t>入稿</a:t>
            </a:r>
            <a:endParaRPr kumimoji="1" lang="en-US" altLang="ja-JP" sz="1400" b="1" u="sng" dirty="0">
              <a:latin typeface="BIZ UDPゴシック" panose="020B0400000000000000" pitchFamily="50" charset="-128"/>
              <a:ea typeface="BIZ UDPゴシック" panose="020B0400000000000000" pitchFamily="50" charset="-128"/>
            </a:endParaRPr>
          </a:p>
          <a:p>
            <a:pPr algn="ctr"/>
            <a:endParaRPr lang="en-US" altLang="ja-JP" sz="1400" b="1" u="sng" dirty="0">
              <a:latin typeface="BIZ UDPゴシック" panose="020B0400000000000000" pitchFamily="50" charset="-128"/>
              <a:ea typeface="BIZ UDPゴシック" panose="020B0400000000000000" pitchFamily="50" charset="-128"/>
            </a:endParaRPr>
          </a:p>
          <a:p>
            <a:pPr algn="ctr"/>
            <a:r>
              <a:rPr lang="ja-JP" altLang="en-US" sz="1200" dirty="0">
                <a:solidFill>
                  <a:schemeClr val="bg1"/>
                </a:solidFill>
                <a:latin typeface="BIZ UDPゴシック" panose="020B0400000000000000" pitchFamily="50" charset="-128"/>
                <a:ea typeface="BIZ UDPゴシック" panose="020B0400000000000000" pitchFamily="50" charset="-128"/>
              </a:rPr>
              <a:t>意匠審査済みのデータを入稿していただきます</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2B3354C-2D12-46AE-53CC-1C21B21F801A}"/>
              </a:ext>
            </a:extLst>
          </p:cNvPr>
          <p:cNvSpPr/>
          <p:nvPr/>
        </p:nvSpPr>
        <p:spPr>
          <a:xfrm>
            <a:off x="873100" y="4504111"/>
            <a:ext cx="10474376"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latin typeface="BIZ UDPゴシック" panose="020B0400000000000000" pitchFamily="50" charset="-128"/>
                <a:ea typeface="BIZ UDPゴシック" panose="020B0400000000000000" pitchFamily="50" charset="-128"/>
              </a:rPr>
              <a:t>放映スタート</a:t>
            </a:r>
          </a:p>
        </p:txBody>
      </p:sp>
      <p:sp>
        <p:nvSpPr>
          <p:cNvPr id="17" name="テキスト ボックス 16">
            <a:extLst>
              <a:ext uri="{FF2B5EF4-FFF2-40B4-BE49-F238E27FC236}">
                <a16:creationId xmlns:a16="http://schemas.microsoft.com/office/drawing/2014/main" id="{A45E6270-F28E-A968-A7AA-CE15C3992AC9}"/>
              </a:ext>
            </a:extLst>
          </p:cNvPr>
          <p:cNvSpPr txBox="1"/>
          <p:nvPr/>
        </p:nvSpPr>
        <p:spPr>
          <a:xfrm>
            <a:off x="788602" y="6068303"/>
            <a:ext cx="10474375" cy="769441"/>
          </a:xfrm>
          <a:prstGeom prst="rect">
            <a:avLst/>
          </a:prstGeom>
          <a:noFill/>
        </p:spPr>
        <p:txBody>
          <a:bodyPr wrap="square">
            <a:spAutoFit/>
          </a:bodyPr>
          <a:lstStyle/>
          <a:p>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１、</a:t>
            </a:r>
            <a:r>
              <a:rPr lang="en-US" altLang="ja-JP" sz="1100" b="1" dirty="0">
                <a:latin typeface="BIZ UDPゴシック" panose="020B0400000000000000" pitchFamily="50" charset="-128"/>
                <a:ea typeface="BIZ UDPゴシック" panose="020B0400000000000000" pitchFamily="50" charset="-128"/>
              </a:rPr>
              <a:t>MASTRUM</a:t>
            </a:r>
            <a:r>
              <a:rPr lang="ja-JP" altLang="en-US" sz="1100" b="1" dirty="0">
                <a:latin typeface="BIZ UDPゴシック" panose="020B0400000000000000" pitchFamily="50" charset="-128"/>
                <a:ea typeface="BIZ UDPゴシック" panose="020B0400000000000000" pitchFamily="50" charset="-128"/>
              </a:rPr>
              <a:t>経由ではないお申込と一部審査見解と異なる場合がございます。</a:t>
            </a:r>
            <a:endParaRPr lang="en-US" altLang="ja-JP" sz="11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それぞれの審査、申込、入稿にはメールフォーマットがございます。</a:t>
            </a:r>
            <a:endParaRPr lang="en-US" altLang="ja-JP" sz="14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詳細については</a:t>
            </a:r>
            <a:r>
              <a:rPr lang="en-US" altLang="ja-JP" sz="1800" u="sng" dirty="0">
                <a:solidFill>
                  <a:srgbClr val="0563C1"/>
                </a:solidFill>
                <a:effectLst/>
                <a:latin typeface="游ゴシック" panose="020B0400000000000000" pitchFamily="50" charset="-128"/>
                <a:cs typeface="ＭＳ Ｐゴシック" panose="020B0600070205080204" pitchFamily="50" charset="-128"/>
                <a:hlinkClick r:id="rId2"/>
              </a:rPr>
              <a:t>mastrum_ad_operation@jeki.co.jp</a:t>
            </a:r>
            <a:r>
              <a:rPr lang="ja-JP" altLang="en-US" sz="1400" b="1" dirty="0">
                <a:latin typeface="BIZ UDPゴシック" panose="020B0400000000000000" pitchFamily="50" charset="-128"/>
                <a:ea typeface="BIZ UDPゴシック" panose="020B0400000000000000" pitchFamily="50" charset="-128"/>
              </a:rPr>
              <a:t>までお問い合わせください。</a:t>
            </a:r>
            <a:endParaRPr lang="en-US" altLang="ja-JP" sz="1400" b="1" dirty="0">
              <a:latin typeface="BIZ UDPゴシック" panose="020B0400000000000000" pitchFamily="50" charset="-128"/>
              <a:ea typeface="BIZ UDPゴシック" panose="020B0400000000000000" pitchFamily="50" charset="-128"/>
            </a:endParaRPr>
          </a:p>
        </p:txBody>
      </p:sp>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Schedule</a:t>
            </a:r>
            <a:r>
              <a:rPr lang="ja-JP" altLang="en-US" sz="2400" kern="1200" dirty="0"/>
              <a:t>　</a:t>
            </a:r>
            <a:r>
              <a:rPr lang="en-US" altLang="ja-JP" sz="1600" kern="1200" dirty="0"/>
              <a:t>-</a:t>
            </a:r>
            <a:r>
              <a:rPr lang="ja-JP" altLang="en-US" sz="1600" kern="1200" dirty="0"/>
              <a:t>スケジュール</a:t>
            </a:r>
            <a:r>
              <a:rPr lang="en-US" altLang="ja-JP" sz="1600" kern="1200" dirty="0"/>
              <a:t>-</a:t>
            </a:r>
            <a:r>
              <a:rPr lang="ja-JP" altLang="en-US" sz="1600" kern="1200" dirty="0"/>
              <a:t>　車内・駅サイネージ</a:t>
            </a:r>
            <a:endParaRPr lang="ja-JP" altLang="en-US" sz="2400" kern="1200" dirty="0"/>
          </a:p>
        </p:txBody>
      </p:sp>
      <p:sp>
        <p:nvSpPr>
          <p:cNvPr id="32" name="二等辺三角形 31">
            <a:extLst>
              <a:ext uri="{FF2B5EF4-FFF2-40B4-BE49-F238E27FC236}">
                <a16:creationId xmlns:a16="http://schemas.microsoft.com/office/drawing/2014/main" id="{7991DACF-4D01-A1DD-FE57-511165D3865C}"/>
              </a:ext>
            </a:extLst>
          </p:cNvPr>
          <p:cNvSpPr/>
          <p:nvPr/>
        </p:nvSpPr>
        <p:spPr bwMode="auto">
          <a:xfrm rot="10800000">
            <a:off x="5940170" y="2803167"/>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33" name="二等辺三角形 32">
            <a:extLst>
              <a:ext uri="{FF2B5EF4-FFF2-40B4-BE49-F238E27FC236}">
                <a16:creationId xmlns:a16="http://schemas.microsoft.com/office/drawing/2014/main" id="{EB9BDE57-177B-C6F1-6B72-5D6DB99289B5}"/>
              </a:ext>
            </a:extLst>
          </p:cNvPr>
          <p:cNvSpPr/>
          <p:nvPr/>
        </p:nvSpPr>
        <p:spPr bwMode="auto">
          <a:xfrm rot="10800000">
            <a:off x="5935407" y="4260210"/>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4" name="正方形/長方形 3">
            <a:extLst>
              <a:ext uri="{FF2B5EF4-FFF2-40B4-BE49-F238E27FC236}">
                <a16:creationId xmlns:a16="http://schemas.microsoft.com/office/drawing/2014/main" id="{244D4005-6B6A-DA68-5435-F14EA4928E72}"/>
              </a:ext>
            </a:extLst>
          </p:cNvPr>
          <p:cNvSpPr/>
          <p:nvPr/>
        </p:nvSpPr>
        <p:spPr>
          <a:xfrm>
            <a:off x="6194789" y="863294"/>
            <a:ext cx="5131813" cy="1847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latin typeface="BIZ UDPゴシック" panose="020B0400000000000000" pitchFamily="50" charset="-128"/>
                <a:ea typeface="BIZ UDPゴシック" panose="020B0400000000000000" pitchFamily="50" charset="-128"/>
              </a:rPr>
              <a:t>意匠</a:t>
            </a:r>
            <a:r>
              <a:rPr kumimoji="1" lang="ja-JP" altLang="en-US" sz="1400" b="1" u="sng" dirty="0">
                <a:latin typeface="BIZ UDPゴシック" panose="020B0400000000000000" pitchFamily="50" charset="-128"/>
                <a:ea typeface="BIZ UDPゴシック" panose="020B0400000000000000" pitchFamily="50" charset="-128"/>
              </a:rPr>
              <a:t>審査</a:t>
            </a:r>
            <a:endParaRPr kumimoji="1" lang="en-US" altLang="ja-JP" sz="1400" b="1" u="sng" dirty="0">
              <a:latin typeface="BIZ UDPゴシック" panose="020B0400000000000000" pitchFamily="50" charset="-128"/>
              <a:ea typeface="BIZ UDPゴシック" panose="020B0400000000000000" pitchFamily="50" charset="-128"/>
            </a:endParaRPr>
          </a:p>
          <a:p>
            <a:pPr algn="ctr"/>
            <a:endParaRPr lang="en-US" altLang="ja-JP" sz="1400" b="1" u="sng"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広告物の意匠審査を行います</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１</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広告主審査、正式申込と並行して行うことができます</a:t>
            </a:r>
          </a:p>
        </p:txBody>
      </p:sp>
      <p:sp>
        <p:nvSpPr>
          <p:cNvPr id="10" name="二等辺三角形 9">
            <a:extLst>
              <a:ext uri="{FF2B5EF4-FFF2-40B4-BE49-F238E27FC236}">
                <a16:creationId xmlns:a16="http://schemas.microsoft.com/office/drawing/2014/main" id="{42371003-E635-836D-2303-977C6CED1F6D}"/>
              </a:ext>
            </a:extLst>
          </p:cNvPr>
          <p:cNvSpPr/>
          <p:nvPr/>
        </p:nvSpPr>
        <p:spPr bwMode="auto">
          <a:xfrm rot="10800000">
            <a:off x="3285000" y="1665287"/>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12" name="正方形/長方形 11">
            <a:extLst>
              <a:ext uri="{FF2B5EF4-FFF2-40B4-BE49-F238E27FC236}">
                <a16:creationId xmlns:a16="http://schemas.microsoft.com/office/drawing/2014/main" id="{D07D7B71-5695-B552-3992-0772B2D46812}"/>
              </a:ext>
            </a:extLst>
          </p:cNvPr>
          <p:cNvSpPr/>
          <p:nvPr/>
        </p:nvSpPr>
        <p:spPr bwMode="auto">
          <a:xfrm>
            <a:off x="10182286" y="920930"/>
            <a:ext cx="1080691" cy="32130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a:t>
            </a:r>
            <a:r>
              <a:rPr kumimoji="0" lang="en-US"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2-3</a:t>
            </a: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営業日</a:t>
            </a:r>
          </a:p>
        </p:txBody>
      </p:sp>
      <p:sp>
        <p:nvSpPr>
          <p:cNvPr id="13" name="正方形/長方形 12">
            <a:extLst>
              <a:ext uri="{FF2B5EF4-FFF2-40B4-BE49-F238E27FC236}">
                <a16:creationId xmlns:a16="http://schemas.microsoft.com/office/drawing/2014/main" id="{1F8F3A6B-2789-8F87-95BD-394F911023F1}"/>
              </a:ext>
            </a:extLst>
          </p:cNvPr>
          <p:cNvSpPr/>
          <p:nvPr/>
        </p:nvSpPr>
        <p:spPr bwMode="auto">
          <a:xfrm>
            <a:off x="4887155" y="920930"/>
            <a:ext cx="1080691" cy="32130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a:t>
            </a:r>
            <a:r>
              <a:rPr kumimoji="0" lang="en-US" altLang="ja-JP" sz="1100" dirty="0">
                <a:solidFill>
                  <a:srgbClr val="000000"/>
                </a:solidFill>
                <a:latin typeface="BIZ UDPゴシック" panose="020B0400000000000000" pitchFamily="50" charset="-128"/>
                <a:ea typeface="BIZ UDPゴシック" panose="020B0400000000000000" pitchFamily="50" charset="-128"/>
              </a:rPr>
              <a:t>1</a:t>
            </a:r>
            <a:r>
              <a:rPr kumimoji="0" lang="ja-JP" altLang="en-US" sz="1100" dirty="0">
                <a:solidFill>
                  <a:srgbClr val="000000"/>
                </a:solidFill>
                <a:latin typeface="BIZ UDPゴシック" panose="020B0400000000000000" pitchFamily="50" charset="-128"/>
                <a:ea typeface="BIZ UDPゴシック" panose="020B0400000000000000" pitchFamily="50" charset="-128"/>
              </a:rPr>
              <a:t>営業日</a:t>
            </a:r>
            <a:endParaRPr kumimoji="0"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7" name="二等辺三角形 6">
            <a:extLst>
              <a:ext uri="{FF2B5EF4-FFF2-40B4-BE49-F238E27FC236}">
                <a16:creationId xmlns:a16="http://schemas.microsoft.com/office/drawing/2014/main" id="{51099227-473D-0E3E-E9D0-ADAECA5BE74F}"/>
              </a:ext>
            </a:extLst>
          </p:cNvPr>
          <p:cNvSpPr/>
          <p:nvPr/>
        </p:nvSpPr>
        <p:spPr bwMode="auto">
          <a:xfrm rot="10800000">
            <a:off x="5935406" y="5180871"/>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8" name="正方形/長方形 7">
            <a:extLst>
              <a:ext uri="{FF2B5EF4-FFF2-40B4-BE49-F238E27FC236}">
                <a16:creationId xmlns:a16="http://schemas.microsoft.com/office/drawing/2014/main" id="{7DCD2F00-B332-592E-3C8D-392D71481DEA}"/>
              </a:ext>
            </a:extLst>
          </p:cNvPr>
          <p:cNvSpPr/>
          <p:nvPr/>
        </p:nvSpPr>
        <p:spPr>
          <a:xfrm>
            <a:off x="873098" y="5424770"/>
            <a:ext cx="10474376" cy="5847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latin typeface="BIZ UDPゴシック" panose="020B0400000000000000" pitchFamily="50" charset="-128"/>
                <a:ea typeface="BIZ UDPゴシック" panose="020B0400000000000000" pitchFamily="50" charset="-128"/>
              </a:rPr>
              <a:t>レポート提出</a:t>
            </a:r>
          </a:p>
        </p:txBody>
      </p:sp>
      <p:sp>
        <p:nvSpPr>
          <p:cNvPr id="9" name="正方形/長方形 8">
            <a:extLst>
              <a:ext uri="{FF2B5EF4-FFF2-40B4-BE49-F238E27FC236}">
                <a16:creationId xmlns:a16="http://schemas.microsoft.com/office/drawing/2014/main" id="{8826D6A1-A099-32B5-175E-BDDE2CE9EE57}"/>
              </a:ext>
            </a:extLst>
          </p:cNvPr>
          <p:cNvSpPr/>
          <p:nvPr/>
        </p:nvSpPr>
        <p:spPr bwMode="auto">
          <a:xfrm>
            <a:off x="9175065" y="5483529"/>
            <a:ext cx="2117981" cy="32130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dirty="0">
                <a:solidFill>
                  <a:srgbClr val="000000"/>
                </a:solidFill>
                <a:latin typeface="BIZ UDPゴシック" panose="020B0400000000000000" pitchFamily="50" charset="-128"/>
                <a:ea typeface="BIZ UDPゴシック" panose="020B0400000000000000" pitchFamily="50" charset="-128"/>
              </a:rPr>
              <a:t>最終放映日から</a:t>
            </a:r>
            <a:r>
              <a:rPr kumimoji="0" lang="en-US" altLang="ja-JP" sz="1100" dirty="0">
                <a:solidFill>
                  <a:srgbClr val="000000"/>
                </a:solidFill>
                <a:latin typeface="BIZ UDPゴシック" panose="020B0400000000000000" pitchFamily="50" charset="-128"/>
                <a:ea typeface="BIZ UDPゴシック" panose="020B0400000000000000" pitchFamily="50" charset="-128"/>
              </a:rPr>
              <a:t>10</a:t>
            </a:r>
            <a:r>
              <a:rPr kumimoji="0" lang="ja-JP" altLang="en-US" sz="1100" dirty="0">
                <a:solidFill>
                  <a:srgbClr val="000000"/>
                </a:solidFill>
                <a:latin typeface="BIZ UDPゴシック" panose="020B0400000000000000" pitchFamily="50" charset="-128"/>
                <a:ea typeface="BIZ UDPゴシック" panose="020B0400000000000000" pitchFamily="50" charset="-128"/>
              </a:rPr>
              <a:t>営業日前後</a:t>
            </a:r>
            <a:endPar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ED146484-01F9-AF0E-E026-A0AF3B1390F2}"/>
              </a:ext>
            </a:extLst>
          </p:cNvPr>
          <p:cNvSpPr/>
          <p:nvPr/>
        </p:nvSpPr>
        <p:spPr bwMode="auto">
          <a:xfrm>
            <a:off x="8410669" y="3116748"/>
            <a:ext cx="2852308" cy="32130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100" dirty="0">
                <a:latin typeface="BIZ UDPゴシック" panose="020B0400000000000000" pitchFamily="50" charset="-128"/>
                <a:ea typeface="BIZ UDPゴシック" panose="020B0400000000000000" pitchFamily="50" charset="-128"/>
              </a:rPr>
              <a:t>放映開始直前の月曜日より</a:t>
            </a:r>
            <a:r>
              <a:rPr lang="en-US" altLang="ja-JP" sz="1100" dirty="0">
                <a:latin typeface="BIZ UDPゴシック" panose="020B0400000000000000" pitchFamily="50" charset="-128"/>
                <a:ea typeface="BIZ UDPゴシック" panose="020B0400000000000000" pitchFamily="50" charset="-128"/>
              </a:rPr>
              <a:t>6</a:t>
            </a:r>
            <a:r>
              <a:rPr lang="ja-JP" altLang="en-US" sz="1100" dirty="0">
                <a:latin typeface="BIZ UDPゴシック" panose="020B0400000000000000" pitchFamily="50" charset="-128"/>
                <a:ea typeface="BIZ UDPゴシック" panose="020B0400000000000000" pitchFamily="50" charset="-128"/>
              </a:rPr>
              <a:t>営業日前</a:t>
            </a:r>
            <a:r>
              <a:rPr lang="en-US" altLang="ja-JP" sz="1100" dirty="0">
                <a:latin typeface="BIZ UDPゴシック" panose="020B0400000000000000" pitchFamily="50" charset="-128"/>
                <a:ea typeface="BIZ UDPゴシック" panose="020B0400000000000000" pitchFamily="50" charset="-128"/>
              </a:rPr>
              <a:t>15</a:t>
            </a:r>
            <a:r>
              <a:rPr lang="ja-JP" altLang="en-US" sz="1100" dirty="0">
                <a:latin typeface="BIZ UDPゴシック" panose="020B0400000000000000" pitchFamily="50" charset="-128"/>
                <a:ea typeface="BIZ UDPゴシック" panose="020B0400000000000000" pitchFamily="50" charset="-128"/>
              </a:rPr>
              <a:t>時</a:t>
            </a:r>
          </a:p>
        </p:txBody>
      </p:sp>
    </p:spTree>
    <p:extLst>
      <p:ext uri="{BB962C8B-B14F-4D97-AF65-F5344CB8AC3E}">
        <p14:creationId xmlns:p14="http://schemas.microsoft.com/office/powerpoint/2010/main" val="101985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6803A3-8279-8344-997E-C2D46F155C0A}"/>
              </a:ext>
            </a:extLst>
          </p:cNvPr>
          <p:cNvSpPr/>
          <p:nvPr/>
        </p:nvSpPr>
        <p:spPr>
          <a:xfrm>
            <a:off x="879687" y="737464"/>
            <a:ext cx="5131817" cy="642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kumimoji="1" lang="ja-JP" altLang="en-US" sz="1200" b="1" u="sng" dirty="0">
                <a:latin typeface="BIZ UDPゴシック" panose="020B0400000000000000" pitchFamily="50" charset="-128"/>
                <a:ea typeface="BIZ UDPゴシック" panose="020B0400000000000000" pitchFamily="50" charset="-128"/>
              </a:rPr>
              <a:t>広告主審査</a:t>
            </a:r>
            <a:endParaRPr lang="en-US" altLang="ja-JP" sz="1200" b="1" u="sng" dirty="0">
              <a:latin typeface="BIZ UDPゴシック" panose="020B0400000000000000" pitchFamily="50" charset="-128"/>
              <a:ea typeface="BIZ UDPゴシック" panose="020B0400000000000000" pitchFamily="50" charset="-128"/>
            </a:endParaRPr>
          </a:p>
          <a:p>
            <a:pPr algn="ctr">
              <a:lnSpc>
                <a:spcPct val="114000"/>
              </a:lnSpc>
            </a:pPr>
            <a:r>
              <a:rPr kumimoji="1" lang="ja-JP" altLang="en-US" sz="1200" dirty="0">
                <a:latin typeface="BIZ UDPゴシック" panose="020B0400000000000000" pitchFamily="50" charset="-128"/>
                <a:ea typeface="BIZ UDPゴシック" panose="020B0400000000000000" pitchFamily="50" charset="-128"/>
              </a:rPr>
              <a:t>広告主情報、広告のサービス内容の審査を事前に行います</a:t>
            </a:r>
          </a:p>
        </p:txBody>
      </p:sp>
      <p:sp>
        <p:nvSpPr>
          <p:cNvPr id="3" name="正方形/長方形 2">
            <a:extLst>
              <a:ext uri="{FF2B5EF4-FFF2-40B4-BE49-F238E27FC236}">
                <a16:creationId xmlns:a16="http://schemas.microsoft.com/office/drawing/2014/main" id="{D29F9EAC-30E5-75AE-8AB6-C495183A02CB}"/>
              </a:ext>
            </a:extLst>
          </p:cNvPr>
          <p:cNvSpPr/>
          <p:nvPr/>
        </p:nvSpPr>
        <p:spPr>
          <a:xfrm>
            <a:off x="879685" y="1661072"/>
            <a:ext cx="5131817" cy="75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latin typeface="BIZ UDPゴシック" panose="020B0400000000000000" pitchFamily="50" charset="-128"/>
                <a:ea typeface="BIZ UDPゴシック" panose="020B0400000000000000" pitchFamily="50" charset="-128"/>
              </a:rPr>
              <a:t>正式申込</a:t>
            </a:r>
            <a:endParaRPr lang="en-US" altLang="ja-JP" sz="1200" b="1" u="sng" dirty="0">
              <a:latin typeface="BIZ UDPゴシック" panose="020B0400000000000000" pitchFamily="50" charset="-128"/>
              <a:ea typeface="BIZ UDPゴシック" panose="020B0400000000000000" pitchFamily="50" charset="-128"/>
            </a:endParaRPr>
          </a:p>
          <a:p>
            <a:pPr algn="ctr">
              <a:lnSpc>
                <a:spcPct val="114000"/>
              </a:lnSpc>
            </a:pPr>
            <a:r>
              <a:rPr lang="ja-JP" altLang="en-US" sz="1200" dirty="0">
                <a:latin typeface="BIZ UDPゴシック" panose="020B0400000000000000" pitchFamily="50" charset="-128"/>
                <a:ea typeface="BIZ UDPゴシック" panose="020B0400000000000000" pitchFamily="50" charset="-128"/>
              </a:rPr>
              <a:t>メールフォーマットに必要事項記載のうえお申込みください</a:t>
            </a:r>
            <a:endParaRPr lang="en-US" altLang="ja-JP" sz="12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287304DA-0263-B059-AE5C-20DCE02AF668}"/>
              </a:ext>
            </a:extLst>
          </p:cNvPr>
          <p:cNvSpPr/>
          <p:nvPr/>
        </p:nvSpPr>
        <p:spPr>
          <a:xfrm>
            <a:off x="879685" y="3286939"/>
            <a:ext cx="10474376" cy="18007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latin typeface="BIZ UDPゴシック" panose="020B0400000000000000" pitchFamily="50" charset="-128"/>
                <a:ea typeface="BIZ UDPゴシック" panose="020B0400000000000000" pitchFamily="50" charset="-128"/>
              </a:rPr>
              <a:t>納品</a:t>
            </a:r>
            <a:endParaRPr lang="en-US" altLang="ja-JP" sz="1200" b="1" u="sng" dirty="0">
              <a:latin typeface="BIZ UDPゴシック" panose="020B0400000000000000" pitchFamily="50" charset="-128"/>
              <a:ea typeface="BIZ UDPゴシック" panose="020B0400000000000000" pitchFamily="50" charset="-128"/>
            </a:endParaRPr>
          </a:p>
          <a:p>
            <a:pPr algn="ctr">
              <a:lnSpc>
                <a:spcPct val="114000"/>
              </a:lnSpc>
            </a:pPr>
            <a:r>
              <a:rPr lang="ja-JP" altLang="en-US" sz="1200" dirty="0">
                <a:solidFill>
                  <a:schemeClr val="bg1"/>
                </a:solidFill>
                <a:latin typeface="BIZ UDPゴシック" panose="020B0400000000000000" pitchFamily="50" charset="-128"/>
                <a:ea typeface="BIZ UDPゴシック" panose="020B0400000000000000" pitchFamily="50" charset="-128"/>
              </a:rPr>
              <a:t>意匠審査済みのデータを印刷の上、ポスターを指定場所へ納品していただきます</a:t>
            </a: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lnSpc>
                <a:spcPct val="114000"/>
              </a:lnSpc>
            </a:pP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lnSpc>
                <a:spcPct val="114000"/>
              </a:lnSpc>
            </a:pP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lnSpc>
                <a:spcPct val="114000"/>
              </a:lnSpc>
            </a:pP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lnSpc>
                <a:spcPct val="114000"/>
              </a:lnSpc>
            </a:pP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2B3354C-2D12-46AE-53CC-1C21B21F801A}"/>
              </a:ext>
            </a:extLst>
          </p:cNvPr>
          <p:cNvSpPr/>
          <p:nvPr/>
        </p:nvSpPr>
        <p:spPr>
          <a:xfrm>
            <a:off x="837935" y="5348954"/>
            <a:ext cx="10474376" cy="346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solidFill>
                  <a:schemeClr val="tx1"/>
                </a:solidFill>
                <a:latin typeface="BIZ UDPゴシック" panose="020B0400000000000000" pitchFamily="50" charset="-128"/>
                <a:ea typeface="BIZ UDPゴシック" panose="020B0400000000000000" pitchFamily="50" charset="-128"/>
              </a:rPr>
              <a:t>掲出スタート</a:t>
            </a:r>
          </a:p>
        </p:txBody>
      </p:sp>
      <p:sp>
        <p:nvSpPr>
          <p:cNvPr id="17" name="テキスト ボックス 16">
            <a:extLst>
              <a:ext uri="{FF2B5EF4-FFF2-40B4-BE49-F238E27FC236}">
                <a16:creationId xmlns:a16="http://schemas.microsoft.com/office/drawing/2014/main" id="{A45E6270-F28E-A968-A7AA-CE15C3992AC9}"/>
              </a:ext>
            </a:extLst>
          </p:cNvPr>
          <p:cNvSpPr txBox="1"/>
          <p:nvPr/>
        </p:nvSpPr>
        <p:spPr>
          <a:xfrm>
            <a:off x="745947" y="6355419"/>
            <a:ext cx="11134990" cy="438582"/>
          </a:xfrm>
          <a:prstGeom prst="rect">
            <a:avLst/>
          </a:prstGeom>
          <a:noFill/>
        </p:spPr>
        <p:txBody>
          <a:bodyPr wrap="square">
            <a:spAutoFit/>
          </a:bodyPr>
          <a:lstStyle/>
          <a:p>
            <a:r>
              <a:rPr lang="en-US" altLang="ja-JP" sz="1050" b="1" dirty="0">
                <a:latin typeface="BIZ UDPゴシック" panose="020B0400000000000000" pitchFamily="50" charset="-128"/>
                <a:ea typeface="BIZ UDPゴシック" panose="020B0400000000000000" pitchFamily="50" charset="-128"/>
              </a:rPr>
              <a:t>※1 </a:t>
            </a:r>
            <a:r>
              <a:rPr lang="ja-JP" altLang="en-US" sz="1050" b="1" dirty="0">
                <a:latin typeface="BIZ UDPゴシック" panose="020B0400000000000000" pitchFamily="50" charset="-128"/>
                <a:ea typeface="BIZ UDPゴシック" panose="020B0400000000000000" pitchFamily="50" charset="-128"/>
              </a:rPr>
              <a:t>各社様にてご手配ください。 </a:t>
            </a:r>
            <a:r>
              <a:rPr lang="en-US" altLang="ja-JP" sz="1050" b="1" dirty="0">
                <a:latin typeface="BIZ UDPゴシック" panose="020B0400000000000000" pitchFamily="50" charset="-128"/>
                <a:ea typeface="BIZ UDPゴシック" panose="020B0400000000000000" pitchFamily="50" charset="-128"/>
              </a:rPr>
              <a:t>※2 </a:t>
            </a:r>
            <a:r>
              <a:rPr lang="ja-JP" altLang="en-US" sz="1050" b="1" dirty="0">
                <a:latin typeface="BIZ UDPゴシック" panose="020B0400000000000000" pitchFamily="50" charset="-128"/>
                <a:ea typeface="BIZ UDPゴシック" panose="020B0400000000000000" pitchFamily="50" charset="-128"/>
              </a:rPr>
              <a:t>祝日や長期休暇の場合はスケジュールが異なります。</a:t>
            </a:r>
            <a:endParaRPr lang="en-US" altLang="ja-JP" sz="1050" b="1" dirty="0">
              <a:latin typeface="BIZ UDPゴシック" panose="020B0400000000000000" pitchFamily="50" charset="-128"/>
              <a:ea typeface="BIZ UDPゴシック" panose="020B0400000000000000" pitchFamily="50" charset="-128"/>
            </a:endParaRPr>
          </a:p>
          <a:p>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それぞれの審査、申込、納品にはメールフォーマットがございます。詳細については</a:t>
            </a:r>
            <a:r>
              <a:rPr lang="en-US" altLang="ja-JP" sz="1200" u="sng" dirty="0">
                <a:solidFill>
                  <a:srgbClr val="0563C1"/>
                </a:solidFill>
                <a:effectLst/>
                <a:latin typeface="游ゴシック" panose="020B0400000000000000" pitchFamily="50" charset="-128"/>
                <a:cs typeface="ＭＳ Ｐゴシック" panose="020B0600070205080204" pitchFamily="50" charset="-128"/>
                <a:hlinkClick r:id="rId2"/>
              </a:rPr>
              <a:t>mastrum_ad_operation@jeki.co.jp</a:t>
            </a:r>
            <a:r>
              <a:rPr lang="ja-JP" altLang="en-US" sz="1050" b="1" dirty="0">
                <a:latin typeface="BIZ UDPゴシック" panose="020B0400000000000000" pitchFamily="50" charset="-128"/>
                <a:ea typeface="BIZ UDPゴシック" panose="020B0400000000000000" pitchFamily="50" charset="-128"/>
              </a:rPr>
              <a:t>までお問い合わせください。</a:t>
            </a:r>
            <a:endParaRPr lang="en-US" altLang="ja-JP" sz="1050" b="1" dirty="0">
              <a:latin typeface="BIZ UDPゴシック" panose="020B0400000000000000" pitchFamily="50" charset="-128"/>
              <a:ea typeface="BIZ UDPゴシック" panose="020B0400000000000000" pitchFamily="50" charset="-128"/>
            </a:endParaRPr>
          </a:p>
        </p:txBody>
      </p:sp>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Schedule</a:t>
            </a:r>
            <a:r>
              <a:rPr lang="ja-JP" altLang="en-US" sz="2400" kern="1200" dirty="0"/>
              <a:t>　</a:t>
            </a:r>
            <a:r>
              <a:rPr lang="en-US" altLang="ja-JP" sz="1600" kern="1200" dirty="0"/>
              <a:t>-</a:t>
            </a:r>
            <a:r>
              <a:rPr lang="ja-JP" altLang="en-US" sz="1600" kern="1200" dirty="0"/>
              <a:t>スケジュール</a:t>
            </a:r>
            <a:r>
              <a:rPr lang="en-US" altLang="ja-JP" sz="1600" kern="1200" dirty="0"/>
              <a:t>-</a:t>
            </a:r>
            <a:r>
              <a:rPr lang="ja-JP" altLang="en-US" sz="1600" kern="1200" dirty="0"/>
              <a:t>　車内ポスター　</a:t>
            </a:r>
            <a:endParaRPr lang="ja-JP" altLang="en-US" sz="2400" kern="1200" dirty="0"/>
          </a:p>
        </p:txBody>
      </p:sp>
      <p:sp>
        <p:nvSpPr>
          <p:cNvPr id="32" name="二等辺三角形 31">
            <a:extLst>
              <a:ext uri="{FF2B5EF4-FFF2-40B4-BE49-F238E27FC236}">
                <a16:creationId xmlns:a16="http://schemas.microsoft.com/office/drawing/2014/main" id="{7991DACF-4D01-A1DD-FE57-511165D3865C}"/>
              </a:ext>
            </a:extLst>
          </p:cNvPr>
          <p:cNvSpPr/>
          <p:nvPr/>
        </p:nvSpPr>
        <p:spPr bwMode="auto">
          <a:xfrm rot="10800000">
            <a:off x="5921119" y="2474708"/>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33" name="二等辺三角形 32">
            <a:extLst>
              <a:ext uri="{FF2B5EF4-FFF2-40B4-BE49-F238E27FC236}">
                <a16:creationId xmlns:a16="http://schemas.microsoft.com/office/drawing/2014/main" id="{EB9BDE57-177B-C6F1-6B72-5D6DB99289B5}"/>
              </a:ext>
            </a:extLst>
          </p:cNvPr>
          <p:cNvSpPr/>
          <p:nvPr/>
        </p:nvSpPr>
        <p:spPr bwMode="auto">
          <a:xfrm rot="10800000">
            <a:off x="5941984" y="5760131"/>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4" name="正方形/長方形 3">
            <a:extLst>
              <a:ext uri="{FF2B5EF4-FFF2-40B4-BE49-F238E27FC236}">
                <a16:creationId xmlns:a16="http://schemas.microsoft.com/office/drawing/2014/main" id="{244D4005-6B6A-DA68-5435-F14EA4928E72}"/>
              </a:ext>
            </a:extLst>
          </p:cNvPr>
          <p:cNvSpPr/>
          <p:nvPr/>
        </p:nvSpPr>
        <p:spPr>
          <a:xfrm>
            <a:off x="6180498" y="737464"/>
            <a:ext cx="5131813" cy="16796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latin typeface="BIZ UDPゴシック" panose="020B0400000000000000" pitchFamily="50" charset="-128"/>
                <a:ea typeface="BIZ UDPゴシック" panose="020B0400000000000000" pitchFamily="50" charset="-128"/>
              </a:rPr>
              <a:t>意匠</a:t>
            </a:r>
            <a:r>
              <a:rPr kumimoji="1" lang="ja-JP" altLang="en-US" sz="1200" b="1" u="sng" dirty="0">
                <a:latin typeface="BIZ UDPゴシック" panose="020B0400000000000000" pitchFamily="50" charset="-128"/>
                <a:ea typeface="BIZ UDPゴシック" panose="020B0400000000000000" pitchFamily="50" charset="-128"/>
              </a:rPr>
              <a:t>審査</a:t>
            </a:r>
            <a:endParaRPr lang="en-US" altLang="ja-JP" sz="1200" b="1" u="sng" dirty="0">
              <a:latin typeface="BIZ UDPゴシック" panose="020B0400000000000000" pitchFamily="50" charset="-128"/>
              <a:ea typeface="BIZ UDPゴシック" panose="020B0400000000000000" pitchFamily="50" charset="-128"/>
            </a:endParaRPr>
          </a:p>
          <a:p>
            <a:pPr algn="ctr">
              <a:lnSpc>
                <a:spcPct val="114000"/>
              </a:lnSpc>
            </a:pPr>
            <a:r>
              <a:rPr kumimoji="1" lang="ja-JP" altLang="en-US" sz="1200" dirty="0">
                <a:latin typeface="BIZ UDPゴシック" panose="020B0400000000000000" pitchFamily="50" charset="-128"/>
                <a:ea typeface="BIZ UDPゴシック" panose="020B0400000000000000" pitchFamily="50" charset="-128"/>
              </a:rPr>
              <a:t>広告物の意匠審査を行います</a:t>
            </a:r>
            <a:endParaRPr kumimoji="1" lang="en-US" altLang="ja-JP" sz="1200" dirty="0">
              <a:latin typeface="BIZ UDPゴシック" panose="020B0400000000000000" pitchFamily="50" charset="-128"/>
              <a:ea typeface="BIZ UDPゴシック" panose="020B0400000000000000" pitchFamily="50" charset="-128"/>
            </a:endParaRPr>
          </a:p>
          <a:p>
            <a:pPr algn="ctr">
              <a:lnSpc>
                <a:spcPct val="114000"/>
              </a:lnSpc>
            </a:pPr>
            <a:r>
              <a:rPr kumimoji="1" lang="ja-JP" altLang="en-US" sz="1200" dirty="0">
                <a:latin typeface="BIZ UDPゴシック" panose="020B0400000000000000" pitchFamily="50" charset="-128"/>
                <a:ea typeface="BIZ UDPゴシック" panose="020B0400000000000000" pitchFamily="50" charset="-128"/>
              </a:rPr>
              <a:t>広告主審査、正式申込と並行して行うことができます</a:t>
            </a:r>
          </a:p>
        </p:txBody>
      </p:sp>
      <p:sp>
        <p:nvSpPr>
          <p:cNvPr id="10" name="二等辺三角形 9">
            <a:extLst>
              <a:ext uri="{FF2B5EF4-FFF2-40B4-BE49-F238E27FC236}">
                <a16:creationId xmlns:a16="http://schemas.microsoft.com/office/drawing/2014/main" id="{42371003-E635-836D-2303-977C6CED1F6D}"/>
              </a:ext>
            </a:extLst>
          </p:cNvPr>
          <p:cNvSpPr/>
          <p:nvPr/>
        </p:nvSpPr>
        <p:spPr bwMode="auto">
          <a:xfrm rot="10800000">
            <a:off x="3270714" y="1445674"/>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12" name="正方形/長方形 11">
            <a:extLst>
              <a:ext uri="{FF2B5EF4-FFF2-40B4-BE49-F238E27FC236}">
                <a16:creationId xmlns:a16="http://schemas.microsoft.com/office/drawing/2014/main" id="{D07D7B71-5695-B552-3992-0772B2D46812}"/>
              </a:ext>
            </a:extLst>
          </p:cNvPr>
          <p:cNvSpPr/>
          <p:nvPr/>
        </p:nvSpPr>
        <p:spPr bwMode="auto">
          <a:xfrm>
            <a:off x="10168000" y="795100"/>
            <a:ext cx="1080691" cy="2431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a:t>
            </a:r>
            <a:r>
              <a:rPr kumimoji="0" lang="en-US" altLang="ja-JP"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2-3</a:t>
            </a: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営業日</a:t>
            </a:r>
          </a:p>
        </p:txBody>
      </p:sp>
      <p:sp>
        <p:nvSpPr>
          <p:cNvPr id="13" name="正方形/長方形 12">
            <a:extLst>
              <a:ext uri="{FF2B5EF4-FFF2-40B4-BE49-F238E27FC236}">
                <a16:creationId xmlns:a16="http://schemas.microsoft.com/office/drawing/2014/main" id="{1F8F3A6B-2789-8F87-95BD-394F911023F1}"/>
              </a:ext>
            </a:extLst>
          </p:cNvPr>
          <p:cNvSpPr/>
          <p:nvPr/>
        </p:nvSpPr>
        <p:spPr bwMode="auto">
          <a:xfrm>
            <a:off x="4872869" y="795100"/>
            <a:ext cx="1080691" cy="2431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a:t>
            </a:r>
            <a:r>
              <a:rPr kumimoji="0" lang="en-US" altLang="ja-JP" sz="1100" dirty="0">
                <a:solidFill>
                  <a:srgbClr val="000000"/>
                </a:solidFill>
                <a:latin typeface="BIZ UDPゴシック" panose="020B0400000000000000" pitchFamily="50" charset="-128"/>
                <a:ea typeface="BIZ UDPゴシック" panose="020B0400000000000000" pitchFamily="50" charset="-128"/>
              </a:rPr>
              <a:t>1</a:t>
            </a:r>
            <a:r>
              <a:rPr kumimoji="0" lang="ja-JP" altLang="en-US" sz="1100" dirty="0">
                <a:solidFill>
                  <a:srgbClr val="000000"/>
                </a:solidFill>
                <a:latin typeface="BIZ UDPゴシック" panose="020B0400000000000000" pitchFamily="50" charset="-128"/>
                <a:ea typeface="BIZ UDPゴシック" panose="020B0400000000000000" pitchFamily="50" charset="-128"/>
              </a:rPr>
              <a:t>営業日</a:t>
            </a:r>
            <a:endParaRPr kumimoji="0"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7" name="二等辺三角形 6">
            <a:extLst>
              <a:ext uri="{FF2B5EF4-FFF2-40B4-BE49-F238E27FC236}">
                <a16:creationId xmlns:a16="http://schemas.microsoft.com/office/drawing/2014/main" id="{51099227-473D-0E3E-E9D0-ADAECA5BE74F}"/>
              </a:ext>
            </a:extLst>
          </p:cNvPr>
          <p:cNvSpPr/>
          <p:nvPr/>
        </p:nvSpPr>
        <p:spPr bwMode="auto">
          <a:xfrm rot="10800000">
            <a:off x="5941991" y="5134956"/>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8" name="正方形/長方形 7">
            <a:extLst>
              <a:ext uri="{FF2B5EF4-FFF2-40B4-BE49-F238E27FC236}">
                <a16:creationId xmlns:a16="http://schemas.microsoft.com/office/drawing/2014/main" id="{7DCD2F00-B332-592E-3C8D-392D71481DEA}"/>
              </a:ext>
            </a:extLst>
          </p:cNvPr>
          <p:cNvSpPr/>
          <p:nvPr/>
        </p:nvSpPr>
        <p:spPr>
          <a:xfrm>
            <a:off x="837935" y="5956899"/>
            <a:ext cx="10474376" cy="3467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solidFill>
                  <a:schemeClr val="tx1"/>
                </a:solidFill>
                <a:latin typeface="BIZ UDPゴシック" panose="020B0400000000000000" pitchFamily="50" charset="-128"/>
                <a:ea typeface="BIZ UDPゴシック" panose="020B0400000000000000" pitchFamily="50" charset="-128"/>
              </a:rPr>
              <a:t>レポート提出</a:t>
            </a:r>
          </a:p>
        </p:txBody>
      </p:sp>
      <p:sp>
        <p:nvSpPr>
          <p:cNvPr id="9" name="正方形/長方形 8">
            <a:extLst>
              <a:ext uri="{FF2B5EF4-FFF2-40B4-BE49-F238E27FC236}">
                <a16:creationId xmlns:a16="http://schemas.microsoft.com/office/drawing/2014/main" id="{8826D6A1-A099-32B5-175E-BDDE2CE9EE57}"/>
              </a:ext>
            </a:extLst>
          </p:cNvPr>
          <p:cNvSpPr/>
          <p:nvPr/>
        </p:nvSpPr>
        <p:spPr bwMode="auto">
          <a:xfrm>
            <a:off x="9151583" y="6008697"/>
            <a:ext cx="2117981" cy="2431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dirty="0">
                <a:solidFill>
                  <a:srgbClr val="000000"/>
                </a:solidFill>
                <a:latin typeface="BIZ UDPゴシック" panose="020B0400000000000000" pitchFamily="50" charset="-128"/>
                <a:ea typeface="BIZ UDPゴシック" panose="020B0400000000000000" pitchFamily="50" charset="-128"/>
              </a:rPr>
              <a:t>最終掲出日から</a:t>
            </a:r>
            <a:r>
              <a:rPr kumimoji="0" lang="en-US" altLang="ja-JP" sz="1100" dirty="0">
                <a:solidFill>
                  <a:srgbClr val="000000"/>
                </a:solidFill>
                <a:latin typeface="BIZ UDPゴシック" panose="020B0400000000000000" pitchFamily="50" charset="-128"/>
                <a:ea typeface="BIZ UDPゴシック" panose="020B0400000000000000" pitchFamily="50" charset="-128"/>
              </a:rPr>
              <a:t>10</a:t>
            </a:r>
            <a:r>
              <a:rPr kumimoji="0" lang="ja-JP" altLang="en-US" sz="1100" dirty="0">
                <a:solidFill>
                  <a:srgbClr val="000000"/>
                </a:solidFill>
                <a:latin typeface="BIZ UDPゴシック" panose="020B0400000000000000" pitchFamily="50" charset="-128"/>
                <a:ea typeface="BIZ UDPゴシック" panose="020B0400000000000000" pitchFamily="50" charset="-128"/>
              </a:rPr>
              <a:t>営業日前後</a:t>
            </a:r>
            <a:endPar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ED146484-01F9-AF0E-E026-A0AF3B1390F2}"/>
              </a:ext>
            </a:extLst>
          </p:cNvPr>
          <p:cNvSpPr/>
          <p:nvPr/>
        </p:nvSpPr>
        <p:spPr bwMode="auto">
          <a:xfrm>
            <a:off x="8754701" y="3383549"/>
            <a:ext cx="2514863" cy="24312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100" dirty="0">
                <a:latin typeface="BIZ UDPゴシック" panose="020B0400000000000000" pitchFamily="50" charset="-128"/>
                <a:ea typeface="BIZ UDPゴシック" panose="020B0400000000000000" pitchFamily="50" charset="-128"/>
              </a:rPr>
              <a:t>掲出開始日より</a:t>
            </a:r>
            <a:r>
              <a:rPr lang="en-US" altLang="ja-JP" sz="1100" dirty="0">
                <a:latin typeface="BIZ UDPゴシック" panose="020B0400000000000000" pitchFamily="50" charset="-128"/>
                <a:ea typeface="BIZ UDPゴシック" panose="020B0400000000000000" pitchFamily="50" charset="-128"/>
              </a:rPr>
              <a:t>4</a:t>
            </a:r>
            <a:r>
              <a:rPr lang="ja-JP" altLang="en-US" sz="1100" dirty="0">
                <a:latin typeface="BIZ UDPゴシック" panose="020B0400000000000000" pitchFamily="50" charset="-128"/>
                <a:ea typeface="BIZ UDPゴシック" panose="020B0400000000000000" pitchFamily="50" charset="-128"/>
              </a:rPr>
              <a:t>営業日前</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時</a:t>
            </a:r>
            <a:r>
              <a:rPr lang="en-US" altLang="ja-JP" sz="1100" dirty="0">
                <a:latin typeface="BIZ UDPゴシック" panose="020B0400000000000000" pitchFamily="50" charset="-128"/>
                <a:ea typeface="BIZ UDPゴシック" panose="020B0400000000000000" pitchFamily="50" charset="-128"/>
              </a:rPr>
              <a:t>※2</a:t>
            </a:r>
            <a:endParaRPr kumimoji="0" lang="ja-JP" altLang="en-US" sz="11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BAC74AF-5FBE-6C3B-87A5-BF4E721EA3D9}"/>
              </a:ext>
            </a:extLst>
          </p:cNvPr>
          <p:cNvSpPr/>
          <p:nvPr/>
        </p:nvSpPr>
        <p:spPr>
          <a:xfrm>
            <a:off x="879685" y="2678994"/>
            <a:ext cx="10474376" cy="346722"/>
          </a:xfrm>
          <a:prstGeom prst="rect">
            <a:avLst/>
          </a:prstGeom>
          <a:solidFill>
            <a:srgbClr val="75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u="sng" dirty="0">
                <a:solidFill>
                  <a:schemeClr val="bg1"/>
                </a:solidFill>
                <a:latin typeface="BIZ UDPゴシック" panose="020B0400000000000000" pitchFamily="50" charset="-128"/>
                <a:ea typeface="BIZ UDPゴシック" panose="020B0400000000000000" pitchFamily="50" charset="-128"/>
              </a:rPr>
              <a:t>ポスター印刷 </a:t>
            </a:r>
            <a:r>
              <a:rPr lang="en-US" altLang="ja-JP" sz="1200" b="1" u="sng" dirty="0">
                <a:solidFill>
                  <a:schemeClr val="bg1"/>
                </a:solidFill>
                <a:latin typeface="BIZ UDPゴシック" panose="020B0400000000000000" pitchFamily="50" charset="-128"/>
                <a:ea typeface="BIZ UDPゴシック" panose="020B0400000000000000" pitchFamily="50" charset="-128"/>
              </a:rPr>
              <a:t>※1</a:t>
            </a:r>
            <a:endParaRPr lang="ja-JP" altLang="en-US" sz="1200" b="1" u="sng" dirty="0">
              <a:solidFill>
                <a:schemeClr val="bg1"/>
              </a:solidFill>
              <a:latin typeface="BIZ UDPゴシック" panose="020B0400000000000000" pitchFamily="50" charset="-128"/>
              <a:ea typeface="BIZ UDPゴシック" panose="020B0400000000000000" pitchFamily="50" charset="-128"/>
            </a:endParaRPr>
          </a:p>
        </p:txBody>
      </p:sp>
      <p:sp>
        <p:nvSpPr>
          <p:cNvPr id="16" name="二等辺三角形 15">
            <a:extLst>
              <a:ext uri="{FF2B5EF4-FFF2-40B4-BE49-F238E27FC236}">
                <a16:creationId xmlns:a16="http://schemas.microsoft.com/office/drawing/2014/main" id="{F0CB532F-961A-DA19-35A1-B5C341B57D62}"/>
              </a:ext>
            </a:extLst>
          </p:cNvPr>
          <p:cNvSpPr/>
          <p:nvPr/>
        </p:nvSpPr>
        <p:spPr bwMode="auto">
          <a:xfrm rot="10800000">
            <a:off x="5963681" y="3087799"/>
            <a:ext cx="349761" cy="151915"/>
          </a:xfrm>
          <a:prstGeom prst="triangle">
            <a:avLst/>
          </a:prstGeom>
          <a:solidFill>
            <a:srgbClr val="17375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HG丸ｺﾞｼｯｸM-PRO" pitchFamily="49" charset="-128"/>
              <a:ea typeface="HG丸ｺﾞｼｯｸM-PRO" pitchFamily="49" charset="-128"/>
            </a:endParaRPr>
          </a:p>
        </p:txBody>
      </p:sp>
      <p:sp>
        <p:nvSpPr>
          <p:cNvPr id="18" name="正方形/長方形 17">
            <a:extLst>
              <a:ext uri="{FF2B5EF4-FFF2-40B4-BE49-F238E27FC236}">
                <a16:creationId xmlns:a16="http://schemas.microsoft.com/office/drawing/2014/main" id="{05B7578F-C530-F8A5-A99B-4AEFDE4D9844}"/>
              </a:ext>
            </a:extLst>
          </p:cNvPr>
          <p:cNvSpPr/>
          <p:nvPr/>
        </p:nvSpPr>
        <p:spPr>
          <a:xfrm>
            <a:off x="4200524" y="4086647"/>
            <a:ext cx="3832696" cy="880952"/>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u="sng" dirty="0">
                <a:solidFill>
                  <a:schemeClr val="tx1"/>
                </a:solidFill>
                <a:latin typeface="BIZ UDPゴシック" panose="020B0400000000000000" pitchFamily="50" charset="-128"/>
                <a:ea typeface="BIZ UDPゴシック" panose="020B0400000000000000" pitchFamily="50" charset="-128"/>
              </a:rPr>
              <a:t>納品先</a:t>
            </a:r>
            <a:endParaRPr lang="en-US" altLang="ja-JP" sz="1200" u="sng"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114-0002 </a:t>
            </a:r>
            <a:r>
              <a:rPr lang="ja-JP" altLang="en-US" sz="1200" dirty="0">
                <a:solidFill>
                  <a:schemeClr val="tx1"/>
                </a:solidFill>
                <a:latin typeface="BIZ UDPゴシック" panose="020B0400000000000000" pitchFamily="50" charset="-128"/>
                <a:ea typeface="BIZ UDPゴシック" panose="020B0400000000000000" pitchFamily="50" charset="-128"/>
              </a:rPr>
              <a:t>東京都北区王子</a:t>
            </a:r>
            <a:r>
              <a:rPr lang="en-US" altLang="ja-JP" sz="1200" dirty="0">
                <a:solidFill>
                  <a:schemeClr val="tx1"/>
                </a:solidFill>
                <a:latin typeface="BIZ UDPゴシック" panose="020B0400000000000000" pitchFamily="50" charset="-128"/>
                <a:ea typeface="BIZ UDPゴシック" panose="020B0400000000000000" pitchFamily="50" charset="-128"/>
              </a:rPr>
              <a:t>2-1-9</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en-US" altLang="ja-JP" sz="1200" dirty="0">
                <a:solidFill>
                  <a:schemeClr val="tx1"/>
                </a:solidFill>
                <a:latin typeface="BIZ UDPゴシック" panose="020B0400000000000000" pitchFamily="50" charset="-128"/>
                <a:ea typeface="BIZ UDPゴシック" panose="020B0400000000000000" pitchFamily="50" charset="-128"/>
              </a:rPr>
              <a:t>JR</a:t>
            </a:r>
            <a:r>
              <a:rPr lang="ja-JP" altLang="en-US" sz="1200" dirty="0">
                <a:solidFill>
                  <a:schemeClr val="tx1"/>
                </a:solidFill>
                <a:latin typeface="BIZ UDPゴシック" panose="020B0400000000000000" pitchFamily="50" charset="-128"/>
                <a:ea typeface="BIZ UDPゴシック" panose="020B0400000000000000" pitchFamily="50" charset="-128"/>
              </a:rPr>
              <a:t>東日本メディア</a:t>
            </a: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株</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車内ポスター部　発送課</a:t>
            </a:r>
          </a:p>
          <a:p>
            <a:pPr algn="ctr"/>
            <a:r>
              <a:rPr lang="en-US" altLang="ja-JP" sz="1200" u="none" strike="noStrike"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TEL:03-3927-5281</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84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3D41533-2E16-A1D8-9EE1-8449C8290FCF}"/>
              </a:ext>
            </a:extLst>
          </p:cNvPr>
          <p:cNvSpPr>
            <a:spLocks noGrp="1"/>
          </p:cNvSpPr>
          <p:nvPr>
            <p:ph type="body" sz="quarter" idx="10"/>
          </p:nvPr>
        </p:nvSpPr>
        <p:spPr/>
        <p:txBody>
          <a:bodyPr/>
          <a:lstStyle/>
          <a:p>
            <a:r>
              <a:rPr lang="en-US" altLang="ja-JP" sz="2400" kern="1200" dirty="0"/>
              <a:t>Template</a:t>
            </a:r>
            <a:r>
              <a:rPr lang="ja-JP" altLang="en-US" sz="2400" kern="1200" dirty="0">
                <a:solidFill>
                  <a:prstClr val="white"/>
                </a:solidFill>
              </a:rPr>
              <a:t>　</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審査・</a:t>
            </a:r>
            <a:r>
              <a:rPr lang="ja-JP" altLang="en-US" sz="1600" kern="1200" dirty="0">
                <a:solidFill>
                  <a:prstClr val="white"/>
                </a:solidFill>
              </a:rPr>
              <a:t>申込・入稿時 テンプレート</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lang="en-US" altLang="ja-JP" sz="2400" kern="1200" dirty="0"/>
          </a:p>
        </p:txBody>
      </p:sp>
      <p:sp>
        <p:nvSpPr>
          <p:cNvPr id="14" name="四角形: 角を丸くする 13">
            <a:extLst>
              <a:ext uri="{FF2B5EF4-FFF2-40B4-BE49-F238E27FC236}">
                <a16:creationId xmlns:a16="http://schemas.microsoft.com/office/drawing/2014/main" id="{679998D3-768C-367A-AF43-D7632CD9824F}"/>
              </a:ext>
            </a:extLst>
          </p:cNvPr>
          <p:cNvSpPr/>
          <p:nvPr/>
        </p:nvSpPr>
        <p:spPr bwMode="auto">
          <a:xfrm>
            <a:off x="842963" y="1119497"/>
            <a:ext cx="4872034" cy="266669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7" name="Rectangle 21">
            <a:extLst>
              <a:ext uri="{FF2B5EF4-FFF2-40B4-BE49-F238E27FC236}">
                <a16:creationId xmlns:a16="http://schemas.microsoft.com/office/drawing/2014/main" id="{10E66FD2-DC76-169F-106D-AEF00EFE6937}"/>
              </a:ext>
            </a:extLst>
          </p:cNvPr>
          <p:cNvSpPr>
            <a:spLocks noChangeArrowheads="1"/>
          </p:cNvSpPr>
          <p:nvPr/>
        </p:nvSpPr>
        <p:spPr bwMode="auto">
          <a:xfrm>
            <a:off x="597618" y="736358"/>
            <a:ext cx="103248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400" dirty="0">
                <a:solidFill>
                  <a:srgbClr val="FF0000"/>
                </a:solidFill>
                <a:latin typeface="BIZ UDPゴシック" panose="020B0400000000000000" pitchFamily="50" charset="-128"/>
                <a:ea typeface="BIZ UDPゴシック" panose="020B0400000000000000" pitchFamily="50" charset="-128"/>
              </a:rPr>
              <a:t>■以下のテンプレートにて</a:t>
            </a:r>
            <a:r>
              <a:rPr lang="en-US" altLang="ja-JP" sz="1800" u="sng" dirty="0">
                <a:solidFill>
                  <a:srgbClr val="0563C1"/>
                </a:solidFill>
                <a:effectLst/>
                <a:latin typeface="游ゴシック" panose="020B0400000000000000" pitchFamily="50" charset="-128"/>
                <a:cs typeface="ＭＳ Ｐゴシック" panose="020B0600070205080204" pitchFamily="50" charset="-128"/>
                <a:hlinkClick r:id="rId2"/>
              </a:rPr>
              <a:t> mastrum_ad_operation@jeki.co.jp</a:t>
            </a:r>
            <a:r>
              <a:rPr lang="ja-JP" altLang="en-US" sz="1400"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宛てに</a:t>
            </a:r>
            <a:r>
              <a:rPr lang="ja-JP" altLang="en-US" sz="1400" dirty="0">
                <a:solidFill>
                  <a:srgbClr val="FF0000"/>
                </a:solidFill>
                <a:latin typeface="BIZ UDPゴシック" panose="020B0400000000000000" pitchFamily="50" charset="-128"/>
                <a:ea typeface="BIZ UDPゴシック" panose="020B0400000000000000" pitchFamily="50" charset="-128"/>
              </a:rPr>
              <a:t>メールでご送付ください</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1FDE4603-64DC-C692-F6A6-AFC28F48F5B2}"/>
              </a:ext>
            </a:extLst>
          </p:cNvPr>
          <p:cNvCxnSpPr>
            <a:cxnSpLocks/>
          </p:cNvCxnSpPr>
          <p:nvPr/>
        </p:nvCxnSpPr>
        <p:spPr bwMode="auto">
          <a:xfrm>
            <a:off x="545552" y="3784147"/>
            <a:ext cx="11100896" cy="0"/>
          </a:xfrm>
          <a:prstGeom prst="line">
            <a:avLst/>
          </a:prstGeom>
          <a:noFill/>
          <a:ln w="9525" cap="flat" cmpd="sng" algn="ctr">
            <a:solidFill>
              <a:schemeClr val="tx1"/>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53E8E5FC-582E-D97C-6834-B3B9AB3AE395}"/>
              </a:ext>
            </a:extLst>
          </p:cNvPr>
          <p:cNvCxnSpPr>
            <a:cxnSpLocks/>
          </p:cNvCxnSpPr>
          <p:nvPr/>
        </p:nvCxnSpPr>
        <p:spPr bwMode="auto">
          <a:xfrm>
            <a:off x="6096000" y="1163039"/>
            <a:ext cx="0" cy="5452074"/>
          </a:xfrm>
          <a:prstGeom prst="line">
            <a:avLst/>
          </a:prstGeom>
          <a:noFill/>
          <a:ln w="9525" cap="flat" cmpd="sng" algn="ctr">
            <a:solidFill>
              <a:schemeClr val="tx1"/>
            </a:solidFill>
            <a:prstDash val="solid"/>
            <a:round/>
            <a:headEnd type="none" w="med" len="med"/>
            <a:tailEnd type="none" w="med" len="med"/>
          </a:ln>
          <a:effectLst/>
        </p:spPr>
      </p:cxnSp>
      <p:sp>
        <p:nvSpPr>
          <p:cNvPr id="8" name="テキスト ボックス 7">
            <a:extLst>
              <a:ext uri="{FF2B5EF4-FFF2-40B4-BE49-F238E27FC236}">
                <a16:creationId xmlns:a16="http://schemas.microsoft.com/office/drawing/2014/main" id="{E526DD01-21A3-7C63-7848-3FC0F7FABFC5}"/>
              </a:ext>
            </a:extLst>
          </p:cNvPr>
          <p:cNvSpPr txBox="1"/>
          <p:nvPr/>
        </p:nvSpPr>
        <p:spPr>
          <a:xfrm>
            <a:off x="765047" y="1278996"/>
            <a:ext cx="5330953" cy="2595647"/>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＜広告主審査＞</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件名：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広告主審査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本文：</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URL】</a:t>
            </a: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広告会社</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メディア</a:t>
            </a:r>
            <a:r>
              <a:rPr lang="en-US" altLang="ja-JP" sz="1200" dirty="0">
                <a:latin typeface="BIZ UDPゴシック" panose="020B0400000000000000" pitchFamily="50" charset="-128"/>
                <a:ea typeface="BIZ UDPゴシック" panose="020B0400000000000000" pitchFamily="50" charset="-128"/>
              </a:rPr>
              <a:t>】JR</a:t>
            </a:r>
            <a:r>
              <a:rPr lang="ja-JP" altLang="en-US" sz="1200" dirty="0">
                <a:latin typeface="BIZ UDPゴシック" panose="020B0400000000000000" pitchFamily="50" charset="-128"/>
                <a:ea typeface="BIZ UDPゴシック" panose="020B0400000000000000" pitchFamily="50" charset="-128"/>
              </a:rPr>
              <a:t>東日本</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メニュー</a:t>
            </a:r>
            <a:r>
              <a:rPr lang="en-US" altLang="ja-JP" sz="1200" dirty="0">
                <a:latin typeface="BIZ UDPゴシック" panose="020B0400000000000000" pitchFamily="50" charset="-128"/>
                <a:ea typeface="BIZ UDPゴシック" panose="020B0400000000000000" pitchFamily="50" charset="-128"/>
              </a:rPr>
              <a:t>】J</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AD</a:t>
            </a:r>
            <a:r>
              <a:rPr lang="ja-JP" altLang="en-US" sz="1200" dirty="0">
                <a:latin typeface="BIZ UDPゴシック" panose="020B0400000000000000" pitchFamily="50" charset="-128"/>
                <a:ea typeface="BIZ UDPゴシック" panose="020B0400000000000000" pitchFamily="50" charset="-128"/>
              </a:rPr>
              <a:t>ビジョンステーションネットワーク　フレキシブル配信</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□月□日週～</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備考</a:t>
            </a:r>
            <a:r>
              <a:rPr lang="en-US" altLang="ja-JP" sz="1200" dirty="0">
                <a:latin typeface="BIZ UDPゴシック" panose="020B0400000000000000" pitchFamily="50" charset="-128"/>
                <a:ea typeface="BIZ UDPゴシック" panose="020B0400000000000000" pitchFamily="50" charset="-128"/>
              </a:rPr>
              <a:t>】</a:t>
            </a:r>
          </a:p>
          <a:p>
            <a:endParaRPr lang="ja-JP" altLang="en-US" sz="1867"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4C1DA95-78E5-8E63-2A4E-B3B676F5EC69}"/>
              </a:ext>
            </a:extLst>
          </p:cNvPr>
          <p:cNvSpPr txBox="1"/>
          <p:nvPr/>
        </p:nvSpPr>
        <p:spPr>
          <a:xfrm>
            <a:off x="6492734" y="1287447"/>
            <a:ext cx="4772112" cy="2595647"/>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＜意匠審査＞</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件名：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意匠審査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endParaRPr kumimoji="1" lang="en-US" altLang="ja-JP" sz="120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本文：</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URL】</a:t>
            </a: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広告会社</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メディア</a:t>
            </a:r>
            <a:r>
              <a:rPr lang="en-US" altLang="ja-JP" sz="1200" dirty="0">
                <a:latin typeface="BIZ UDPゴシック" panose="020B0400000000000000" pitchFamily="50" charset="-128"/>
                <a:ea typeface="BIZ UDPゴシック" panose="020B0400000000000000" pitchFamily="50" charset="-128"/>
              </a:rPr>
              <a:t>】JR</a:t>
            </a:r>
            <a:r>
              <a:rPr lang="ja-JP" altLang="en-US" sz="1200" dirty="0">
                <a:latin typeface="BIZ UDPゴシック" panose="020B0400000000000000" pitchFamily="50" charset="-128"/>
                <a:ea typeface="BIZ UDPゴシック" panose="020B0400000000000000" pitchFamily="50" charset="-128"/>
              </a:rPr>
              <a:t>東日本</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メニュー</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トレインチャンネル全線セット　フレキシブル配信</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□月□日週～</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備考</a:t>
            </a:r>
            <a:r>
              <a:rPr lang="en-US" altLang="ja-JP" sz="1200" dirty="0">
                <a:latin typeface="BIZ UDPゴシック" panose="020B0400000000000000" pitchFamily="50" charset="-128"/>
                <a:ea typeface="BIZ UDPゴシック" panose="020B0400000000000000" pitchFamily="50" charset="-128"/>
              </a:rPr>
              <a:t>】</a:t>
            </a:r>
          </a:p>
          <a:p>
            <a:endParaRPr lang="ja-JP" altLang="en-US" sz="1867"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F1CC7D2-50B7-1815-920C-A09E2E5B876F}"/>
              </a:ext>
            </a:extLst>
          </p:cNvPr>
          <p:cNvSpPr txBox="1"/>
          <p:nvPr/>
        </p:nvSpPr>
        <p:spPr>
          <a:xfrm>
            <a:off x="765046" y="3931376"/>
            <a:ext cx="4934221" cy="2492990"/>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＜申込＞　</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件名：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申込</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本文：</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URL】</a:t>
            </a: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広告会社</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メディア</a:t>
            </a:r>
            <a:r>
              <a:rPr lang="en-US" altLang="ja-JP" sz="1200" dirty="0">
                <a:latin typeface="BIZ UDPゴシック" panose="020B0400000000000000" pitchFamily="50" charset="-128"/>
                <a:ea typeface="BIZ UDPゴシック" panose="020B0400000000000000" pitchFamily="50" charset="-128"/>
              </a:rPr>
              <a:t>】JR</a:t>
            </a:r>
            <a:r>
              <a:rPr lang="ja-JP" altLang="en-US" sz="1200" dirty="0">
                <a:latin typeface="BIZ UDPゴシック" panose="020B0400000000000000" pitchFamily="50" charset="-128"/>
                <a:ea typeface="BIZ UDPゴシック" panose="020B0400000000000000" pitchFamily="50" charset="-128"/>
              </a:rPr>
              <a:t>東日本</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メニュー</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トレインチャンネル全線セット　インプレッション型販売</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金額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グロス金額　円　保証インプ　◯</a:t>
            </a:r>
            <a:r>
              <a:rPr lang="en-US" altLang="ja-JP" sz="1200" dirty="0">
                <a:latin typeface="BIZ UDPゴシック" panose="020B0400000000000000" pitchFamily="50" charset="-128"/>
                <a:ea typeface="BIZ UDPゴシック" panose="020B0400000000000000" pitchFamily="50" charset="-128"/>
              </a:rPr>
              <a:t>imp</a:t>
            </a: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□月□日週～</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備考</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endParaRPr lang="ja-JP" altLang="en-US" sz="1867"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FBDBBA4-19F5-FB3C-201B-A033CFF38A94}"/>
              </a:ext>
            </a:extLst>
          </p:cNvPr>
          <p:cNvSpPr txBox="1"/>
          <p:nvPr/>
        </p:nvSpPr>
        <p:spPr>
          <a:xfrm>
            <a:off x="6492734" y="3921254"/>
            <a:ext cx="4830836" cy="296497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＜入稿＞</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件名：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入稿</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本文：</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入稿素材</a:t>
            </a:r>
            <a:r>
              <a:rPr lang="en-US" altLang="ja-JP" sz="1200" dirty="0">
                <a:latin typeface="BIZ UDPゴシック" panose="020B0400000000000000" pitchFamily="50" charset="-128"/>
                <a:ea typeface="BIZ UDPゴシック" panose="020B0400000000000000" pitchFamily="50" charset="-128"/>
              </a:rPr>
              <a:t>URL</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BOX</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広告主</a:t>
            </a:r>
            <a:r>
              <a:rPr lang="en-US" altLang="ja-JP" sz="1200" dirty="0">
                <a:latin typeface="BIZ UDPゴシック" panose="020B0400000000000000" pitchFamily="50" charset="-128"/>
                <a:ea typeface="BIZ UDPゴシック" panose="020B0400000000000000" pitchFamily="50" charset="-128"/>
              </a:rPr>
              <a:t>URL】</a:t>
            </a: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広告内容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広告会社</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株式会社□□□</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メディア</a:t>
            </a:r>
            <a:r>
              <a:rPr lang="en-US" altLang="ja-JP" sz="1200" dirty="0">
                <a:latin typeface="BIZ UDPゴシック" panose="020B0400000000000000" pitchFamily="50" charset="-128"/>
                <a:ea typeface="BIZ UDPゴシック" panose="020B0400000000000000" pitchFamily="50" charset="-128"/>
              </a:rPr>
              <a:t>】JR</a:t>
            </a:r>
            <a:r>
              <a:rPr lang="ja-JP" altLang="en-US" sz="1200" dirty="0">
                <a:latin typeface="BIZ UDPゴシック" panose="020B0400000000000000" pitchFamily="50" charset="-128"/>
                <a:ea typeface="BIZ UDPゴシック" panose="020B0400000000000000" pitchFamily="50" charset="-128"/>
              </a:rPr>
              <a:t>東日本</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メニュー</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トレインチャンネル全線セット　フリースポット配信</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金額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グロス金額　円</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kumimoji="1" lang="ja-JP" altLang="en-US" sz="120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掲出開始希望週</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□月□日週～</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備考</a:t>
            </a:r>
            <a:r>
              <a:rPr lang="en-US" altLang="ja-JP" sz="1200" dirty="0">
                <a:latin typeface="BIZ UDPゴシック" panose="020B0400000000000000" pitchFamily="50" charset="-128"/>
                <a:ea typeface="BIZ UDPゴシック" panose="020B0400000000000000" pitchFamily="50" charset="-128"/>
              </a:rPr>
              <a:t>】</a:t>
            </a:r>
            <a:endParaRPr lang="ja-JP" altLang="en-US" sz="1867" dirty="0">
              <a:latin typeface="BIZ UDPゴシック" panose="020B0400000000000000" pitchFamily="50" charset="-128"/>
              <a:ea typeface="BIZ UDPゴシック" panose="020B0400000000000000" pitchFamily="50" charset="-128"/>
            </a:endParaRPr>
          </a:p>
          <a:p>
            <a:endParaRPr lang="ja-JP" altLang="en-US" sz="1867"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2445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p:txBody>
          <a:bodyPr/>
          <a:lstStyle/>
          <a:p>
            <a:r>
              <a:rPr lang="ja-JP" altLang="en-US" sz="2800" dirty="0"/>
              <a:t>５</a:t>
            </a:r>
            <a:r>
              <a:rPr kumimoji="1" lang="ja-JP" altLang="en-US" sz="2800" dirty="0"/>
              <a:t>、</a:t>
            </a:r>
            <a:r>
              <a:rPr lang="en-US" altLang="ja-JP" sz="2800" kern="1200" dirty="0"/>
              <a:t>Regulation</a:t>
            </a:r>
            <a:r>
              <a:rPr lang="ja-JP" altLang="en-US" sz="2800" kern="1200" dirty="0"/>
              <a:t>　</a:t>
            </a:r>
            <a:endParaRPr lang="en-US" altLang="ja-JP" sz="2800" kern="1200" dirty="0"/>
          </a:p>
          <a:p>
            <a:r>
              <a:rPr lang="ja-JP" altLang="en-US" sz="2800" kern="1200" dirty="0"/>
              <a:t>　　</a:t>
            </a:r>
            <a:r>
              <a:rPr lang="en-US" altLang="ja-JP" sz="1800" kern="1200" dirty="0"/>
              <a:t>-</a:t>
            </a:r>
            <a:r>
              <a:rPr lang="ja-JP" altLang="en-US" sz="1800" kern="1200" dirty="0"/>
              <a:t>入稿仕様</a:t>
            </a:r>
            <a:r>
              <a:rPr lang="en-US" altLang="ja-JP" sz="1800" kern="1200" dirty="0"/>
              <a:t>-</a:t>
            </a:r>
            <a:r>
              <a:rPr lang="ja-JP" altLang="en-US" sz="1800" kern="1200" dirty="0"/>
              <a:t>　</a:t>
            </a:r>
            <a:endParaRPr lang="ja-JP" altLang="en-US" sz="2800" kern="1200" dirty="0"/>
          </a:p>
        </p:txBody>
      </p:sp>
    </p:spTree>
    <p:extLst>
      <p:ext uri="{BB962C8B-B14F-4D97-AF65-F5344CB8AC3E}">
        <p14:creationId xmlns:p14="http://schemas.microsoft.com/office/powerpoint/2010/main" val="1103096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Regulation</a:t>
            </a:r>
            <a:r>
              <a:rPr lang="ja-JP" altLang="en-US" sz="2400" kern="1200" dirty="0"/>
              <a:t>　</a:t>
            </a:r>
            <a:r>
              <a:rPr lang="en-US" altLang="ja-JP" sz="1600" kern="1200" dirty="0"/>
              <a:t>-</a:t>
            </a:r>
            <a:r>
              <a:rPr lang="ja-JP" altLang="en-US" sz="1600" kern="1200" dirty="0"/>
              <a:t>入稿仕様</a:t>
            </a:r>
            <a:r>
              <a:rPr lang="en-US" altLang="ja-JP" sz="1600" kern="1200" dirty="0"/>
              <a:t>-</a:t>
            </a:r>
            <a:r>
              <a:rPr lang="ja-JP" altLang="en-US" sz="1600" kern="1200" dirty="0"/>
              <a:t>　</a:t>
            </a:r>
            <a:endParaRPr lang="ja-JP" altLang="en-US" sz="2400" kern="1200" dirty="0"/>
          </a:p>
        </p:txBody>
      </p:sp>
      <p:sp>
        <p:nvSpPr>
          <p:cNvPr id="7" name="Rectangle 21">
            <a:extLst>
              <a:ext uri="{FF2B5EF4-FFF2-40B4-BE49-F238E27FC236}">
                <a16:creationId xmlns:a16="http://schemas.microsoft.com/office/drawing/2014/main" id="{9307CBA4-4552-C05C-AEFF-53C5EAEDB337}"/>
              </a:ext>
            </a:extLst>
          </p:cNvPr>
          <p:cNvSpPr>
            <a:spLocks noChangeArrowheads="1"/>
          </p:cNvSpPr>
          <p:nvPr/>
        </p:nvSpPr>
        <p:spPr bwMode="auto">
          <a:xfrm>
            <a:off x="597618" y="1057692"/>
            <a:ext cx="613514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■データ入稿仕様</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0" name="表 10">
            <a:extLst>
              <a:ext uri="{FF2B5EF4-FFF2-40B4-BE49-F238E27FC236}">
                <a16:creationId xmlns:a16="http://schemas.microsoft.com/office/drawing/2014/main" id="{D4BB94AD-EA40-F81C-1853-33B8ABFCDEB3}"/>
              </a:ext>
            </a:extLst>
          </p:cNvPr>
          <p:cNvGraphicFramePr>
            <a:graphicFrameLocks noGrp="1"/>
          </p:cNvGraphicFramePr>
          <p:nvPr>
            <p:extLst>
              <p:ext uri="{D42A27DB-BD31-4B8C-83A1-F6EECF244321}">
                <p14:modId xmlns:p14="http://schemas.microsoft.com/office/powerpoint/2010/main" val="1799427091"/>
              </p:ext>
            </p:extLst>
          </p:nvPr>
        </p:nvGraphicFramePr>
        <p:xfrm>
          <a:off x="683397" y="1320115"/>
          <a:ext cx="11339712" cy="2834640"/>
        </p:xfrm>
        <a:graphic>
          <a:graphicData uri="http://schemas.openxmlformats.org/drawingml/2006/table">
            <a:tbl>
              <a:tblPr firstRow="1" bandRow="1">
                <a:tableStyleId>{5940675A-B579-460E-94D1-54222C63F5DA}</a:tableStyleId>
              </a:tblPr>
              <a:tblGrid>
                <a:gridCol w="2276793">
                  <a:extLst>
                    <a:ext uri="{9D8B030D-6E8A-4147-A177-3AD203B41FA5}">
                      <a16:colId xmlns:a16="http://schemas.microsoft.com/office/drawing/2014/main" val="2293189642"/>
                    </a:ext>
                  </a:extLst>
                </a:gridCol>
                <a:gridCol w="9062919">
                  <a:extLst>
                    <a:ext uri="{9D8B030D-6E8A-4147-A177-3AD203B41FA5}">
                      <a16:colId xmlns:a16="http://schemas.microsoft.com/office/drawing/2014/main" val="981274151"/>
                    </a:ext>
                  </a:extLst>
                </a:gridCol>
              </a:tblGrid>
              <a:tr h="356113">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コンテナフォーマット</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MPEG-2 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MPEG-2 TS</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」の入稿はお受けできません。　</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ファイル拡張子は「</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.mpg</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」でご入稿ください。</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117432"/>
                  </a:ext>
                </a:extLst>
              </a:tr>
              <a:tr h="213668">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映像ストリーム コーデック</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MPEG-2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482856"/>
                  </a:ext>
                </a:extLst>
              </a:tr>
              <a:tr h="213668">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映像ストリーム　フレームサイズ</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a:latin typeface="BIZ UDPゴシック" panose="020B0400000000000000" pitchFamily="50" charset="-128"/>
                          <a:ea typeface="BIZ UDPゴシック" panose="020B0400000000000000" pitchFamily="50" charset="-128"/>
                        </a:rPr>
                        <a:t>1440×1080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画角コンテンツ）、</a:t>
                      </a:r>
                      <a:r>
                        <a:rPr kumimoji="1" lang="en-US" altLang="ja-JP" sz="1200" dirty="0">
                          <a:latin typeface="BIZ UDPゴシック" panose="020B0400000000000000" pitchFamily="50" charset="-128"/>
                          <a:ea typeface="BIZ UDPゴシック" panose="020B0400000000000000" pitchFamily="50" charset="-128"/>
                        </a:rPr>
                        <a:t>1920×1080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1366×768</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1280×720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画角コンテンツ）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491767"/>
                  </a:ext>
                </a:extLst>
              </a:tr>
              <a:tr h="213668">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映像ストリーム　アスペクト</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画角コンテンツ）、</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画角コンテンツ）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8315653"/>
                  </a:ext>
                </a:extLst>
              </a:tr>
              <a:tr h="498558">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映像ストリーム　ビットレート</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200" dirty="0">
                          <a:latin typeface="BIZ UDPゴシック" panose="020B0400000000000000" pitchFamily="50" charset="-128"/>
                          <a:ea typeface="BIZ UDPゴシック" panose="020B0400000000000000" pitchFamily="50" charset="-128"/>
                        </a:rPr>
                        <a:t>8Mbps</a:t>
                      </a:r>
                      <a:r>
                        <a:rPr kumimoji="1" lang="ja-JP" altLang="en-US" sz="1200" dirty="0">
                          <a:latin typeface="BIZ UDPゴシック" panose="020B0400000000000000" pitchFamily="50" charset="-128"/>
                          <a:ea typeface="BIZ UDPゴシック" panose="020B0400000000000000" pitchFamily="50" charset="-128"/>
                        </a:rPr>
                        <a:t>以上～</a:t>
                      </a:r>
                      <a:r>
                        <a:rPr kumimoji="1" lang="en-US" altLang="ja-JP" sz="1200" dirty="0">
                          <a:latin typeface="BIZ UDPゴシック" panose="020B0400000000000000" pitchFamily="50" charset="-128"/>
                          <a:ea typeface="BIZ UDPゴシック" panose="020B0400000000000000" pitchFamily="50" charset="-128"/>
                        </a:rPr>
                        <a:t>55Mbps</a:t>
                      </a:r>
                      <a:r>
                        <a:rPr kumimoji="1" lang="ja-JP" altLang="en-US" sz="1200" dirty="0">
                          <a:latin typeface="BIZ UDPゴシック" panose="020B0400000000000000" pitchFamily="50" charset="-128"/>
                          <a:ea typeface="BIZ UDPゴシック" panose="020B0400000000000000" pitchFamily="50" charset="-128"/>
                        </a:rPr>
                        <a:t>以内</a:t>
                      </a: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車両搭載用に入稿いただいた素材を変換いたします。車両内での放映時には</a:t>
                      </a:r>
                      <a:r>
                        <a:rPr kumimoji="1" lang="en-US" altLang="ja-JP" sz="1200" dirty="0">
                          <a:latin typeface="BIZ UDPゴシック" panose="020B0400000000000000" pitchFamily="50" charset="-128"/>
                          <a:ea typeface="BIZ UDPゴシック" panose="020B0400000000000000" pitchFamily="50" charset="-128"/>
                        </a:rPr>
                        <a:t>720×480</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ともに）</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ビットレート</a:t>
                      </a:r>
                      <a:r>
                        <a:rPr kumimoji="1" lang="en-US" altLang="ja-JP" sz="1200" dirty="0">
                          <a:latin typeface="BIZ UDPゴシック" panose="020B0400000000000000" pitchFamily="50" charset="-128"/>
                          <a:ea typeface="BIZ UDPゴシック" panose="020B0400000000000000" pitchFamily="50" charset="-128"/>
                        </a:rPr>
                        <a:t>4Mbps</a:t>
                      </a:r>
                      <a:r>
                        <a:rPr kumimoji="1" lang="ja-JP" altLang="en-US" sz="1200" dirty="0">
                          <a:latin typeface="BIZ UDPゴシック" panose="020B0400000000000000" pitchFamily="50" charset="-128"/>
                          <a:ea typeface="BIZ UDPゴシック" panose="020B0400000000000000" pitchFamily="50" charset="-128"/>
                        </a:rPr>
                        <a:t>程度の画質となります。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1819989"/>
                  </a:ext>
                </a:extLst>
              </a:tr>
              <a:tr h="356113">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音声ストリーム</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latin typeface="BIZ UDPゴシック" panose="020B0400000000000000" pitchFamily="50" charset="-128"/>
                          <a:ea typeface="BIZ UDPゴシック" panose="020B0400000000000000" pitchFamily="50" charset="-128"/>
                        </a:rPr>
                        <a:t>音声は再生しないため、音声レイヤーの有無は問いません。ただし、音声ありの場合は、以下のいずれかのフォーマットに限ります。</a:t>
                      </a:r>
                    </a:p>
                    <a:p>
                      <a:r>
                        <a:rPr kumimoji="1" lang="en-US" altLang="ja-JP" sz="1200" dirty="0">
                          <a:latin typeface="BIZ UDPゴシック" panose="020B0400000000000000" pitchFamily="50" charset="-128"/>
                          <a:ea typeface="BIZ UDPゴシック" panose="020B0400000000000000" pitchFamily="50" charset="-128"/>
                        </a:rPr>
                        <a:t>MPEG-1 Layer2</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Liner PCM</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DolbyDigital</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0909499"/>
                  </a:ext>
                </a:extLst>
              </a:tr>
              <a:tr h="356113">
                <a:tc>
                  <a:txBody>
                    <a:bodyPr/>
                    <a:lstStyle/>
                    <a:p>
                      <a:pPr algn="dist"/>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コンテンツ秒数</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200" dirty="0">
                          <a:latin typeface="BIZ UDPゴシック" panose="020B0400000000000000" pitchFamily="50" charset="-128"/>
                          <a:ea typeface="BIZ UDPゴシック" panose="020B0400000000000000" pitchFamily="50" charset="-128"/>
                        </a:rPr>
                        <a:t>テープ入稿時に付与していただいていた「コンテンツ前後各</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秒のクッション」は必要ない仕様となっております。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放映秒数ジャストでご入稿ください。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143835"/>
                  </a:ext>
                </a:extLst>
              </a:tr>
            </a:tbl>
          </a:graphicData>
        </a:graphic>
      </p:graphicFrame>
      <p:sp>
        <p:nvSpPr>
          <p:cNvPr id="12" name="テキスト ボックス 11">
            <a:extLst>
              <a:ext uri="{FF2B5EF4-FFF2-40B4-BE49-F238E27FC236}">
                <a16:creationId xmlns:a16="http://schemas.microsoft.com/office/drawing/2014/main" id="{67ED1D1C-B4F6-A2EA-E0A0-BD7F2947124B}"/>
              </a:ext>
            </a:extLst>
          </p:cNvPr>
          <p:cNvSpPr txBox="1"/>
          <p:nvPr/>
        </p:nvSpPr>
        <p:spPr>
          <a:xfrm>
            <a:off x="370166" y="4723968"/>
            <a:ext cx="5192434" cy="1323439"/>
          </a:xfrm>
          <a:prstGeom prst="rect">
            <a:avLst/>
          </a:prstGeom>
          <a:noFill/>
        </p:spPr>
        <p:txBody>
          <a:bodyPr wrap="square">
            <a:spAutoFit/>
          </a:bodyPr>
          <a:lstStyle/>
          <a:p>
            <a:pPr algn="l"/>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納品素材と放映画角の注意点</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a:t>
            </a:r>
            <a:endPar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just"/>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モニターサイズが中央線快速、中央線・総武線各駅停車（</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4:3</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）と、山手線、京浜東北線・根岸線、京葉線、埼京線、横浜線、南武線、常磐線各駅停車、横須賀線・総武線快速、ゆりかもめ（</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16:9</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）とで異なります。</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4:3</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用は中央線快速、中央線・総武線各駅停車で全画面表示、山手線、京浜東北線・根岸線、京葉線、埼京線、横浜線、南武線、常磐線各駅停車、横須賀線・総武線快速、ゆりかもめで両横に黒帯を付けて表示します。</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16:9</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用は山手線、京浜東北線・根岸線、京葉線、埼京線、横浜線、南武線、常磐線各駅停車、横須賀線・総武線快速、ゆりかもめで全画面表示、中央線快速、中央線・総武線各駅停車で上下に黒帯を付けて表示します。</a:t>
            </a:r>
            <a:endParaRPr lang="ja-JP" altLang="en-US" sz="1000" dirty="0">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AB6E1447-E739-17CA-631A-11D3171F2F25}"/>
              </a:ext>
            </a:extLst>
          </p:cNvPr>
          <p:cNvPicPr>
            <a:picLocks noChangeAspect="1"/>
          </p:cNvPicPr>
          <p:nvPr/>
        </p:nvPicPr>
        <p:blipFill>
          <a:blip r:embed="rId2"/>
          <a:stretch>
            <a:fillRect/>
          </a:stretch>
        </p:blipFill>
        <p:spPr>
          <a:xfrm>
            <a:off x="5562600" y="4690367"/>
            <a:ext cx="6259234" cy="1912544"/>
          </a:xfrm>
          <a:prstGeom prst="rect">
            <a:avLst/>
          </a:prstGeom>
        </p:spPr>
      </p:pic>
      <p:sp>
        <p:nvSpPr>
          <p:cNvPr id="23" name="テキスト ボックス 22">
            <a:extLst>
              <a:ext uri="{FF2B5EF4-FFF2-40B4-BE49-F238E27FC236}">
                <a16:creationId xmlns:a16="http://schemas.microsoft.com/office/drawing/2014/main" id="{959068CF-984D-2E16-0084-EE4011AC869E}"/>
              </a:ext>
            </a:extLst>
          </p:cNvPr>
          <p:cNvSpPr txBox="1"/>
          <p:nvPr/>
        </p:nvSpPr>
        <p:spPr>
          <a:xfrm>
            <a:off x="370166" y="6084639"/>
            <a:ext cx="5192434" cy="553998"/>
          </a:xfrm>
          <a:prstGeom prst="rect">
            <a:avLst/>
          </a:prstGeom>
          <a:noFill/>
        </p:spPr>
        <p:txBody>
          <a:bodyPr wrap="square">
            <a:spAutoFit/>
          </a:bodyPr>
          <a:lstStyle/>
          <a:p>
            <a:pPr algn="l"/>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rPr>
              <a:t>注意事項</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a:t>
            </a:r>
            <a:endPar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just"/>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・液晶面が縁より一段奥まっていますので、画面の隅は少々見づらくなります。</a:t>
            </a:r>
          </a:p>
          <a:p>
            <a:pPr algn="just"/>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・その他、詳細は「</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2024</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年度</a:t>
            </a:r>
            <a:r>
              <a:rPr lang="en-US" altLang="ja-JP" sz="1000" b="0" i="0" u="none" strike="noStrike" baseline="0" dirty="0">
                <a:solidFill>
                  <a:srgbClr val="000000"/>
                </a:solidFill>
                <a:latin typeface="BIZ UDPゴシック" panose="020B0400000000000000" pitchFamily="50" charset="-128"/>
                <a:ea typeface="BIZ UDPゴシック" panose="020B0400000000000000" pitchFamily="50" charset="-128"/>
              </a:rPr>
              <a:t>_TTV</a:t>
            </a:r>
            <a:r>
              <a:rPr lang="ja-JP" altLang="en-US" sz="1000" b="0" i="0" u="none" strike="noStrike" baseline="0" dirty="0">
                <a:solidFill>
                  <a:srgbClr val="000000"/>
                </a:solidFill>
                <a:latin typeface="BIZ UDPゴシック" panose="020B0400000000000000" pitchFamily="50" charset="-128"/>
                <a:ea typeface="BIZ UDPゴシック" panose="020B0400000000000000" pitchFamily="50" charset="-128"/>
              </a:rPr>
              <a:t>セールスシート」をご確認ください。</a:t>
            </a:r>
            <a:endParaRPr lang="ja-JP" altLang="en-US" sz="1000" dirty="0">
              <a:latin typeface="BIZ UDPゴシック" panose="020B0400000000000000" pitchFamily="50" charset="-128"/>
              <a:ea typeface="BIZ UDPゴシック" panose="020B0400000000000000" pitchFamily="50" charset="-128"/>
            </a:endParaRPr>
          </a:p>
        </p:txBody>
      </p:sp>
      <p:sp>
        <p:nvSpPr>
          <p:cNvPr id="2" name="Rectangle 21">
            <a:extLst>
              <a:ext uri="{FF2B5EF4-FFF2-40B4-BE49-F238E27FC236}">
                <a16:creationId xmlns:a16="http://schemas.microsoft.com/office/drawing/2014/main" id="{B3264292-0C28-E6E4-C939-C4CCC9A9664B}"/>
              </a:ext>
            </a:extLst>
          </p:cNvPr>
          <p:cNvSpPr>
            <a:spLocks noChangeArrowheads="1"/>
          </p:cNvSpPr>
          <p:nvPr/>
        </p:nvSpPr>
        <p:spPr bwMode="auto">
          <a:xfrm>
            <a:off x="498905" y="705916"/>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トレインチャンネル</a:t>
            </a:r>
          </a:p>
        </p:txBody>
      </p:sp>
    </p:spTree>
    <p:extLst>
      <p:ext uri="{BB962C8B-B14F-4D97-AF65-F5344CB8AC3E}">
        <p14:creationId xmlns:p14="http://schemas.microsoft.com/office/powerpoint/2010/main" val="183849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Regulation</a:t>
            </a:r>
            <a:r>
              <a:rPr lang="ja-JP" altLang="en-US" sz="2400" kern="1200" dirty="0"/>
              <a:t>　</a:t>
            </a:r>
            <a:r>
              <a:rPr lang="en-US" altLang="ja-JP" sz="1600" kern="1200" dirty="0"/>
              <a:t>-</a:t>
            </a:r>
            <a:r>
              <a:rPr lang="ja-JP" altLang="en-US" sz="1600" kern="1200" dirty="0"/>
              <a:t>入稿仕様</a:t>
            </a:r>
            <a:r>
              <a:rPr lang="en-US" altLang="ja-JP" sz="1600" kern="1200" dirty="0"/>
              <a:t>-</a:t>
            </a:r>
            <a:r>
              <a:rPr lang="ja-JP" altLang="en-US" sz="1600" kern="1200" dirty="0"/>
              <a:t>　</a:t>
            </a:r>
            <a:endParaRPr lang="ja-JP" altLang="en-US" sz="2400" kern="1200" dirty="0"/>
          </a:p>
        </p:txBody>
      </p:sp>
      <p:sp>
        <p:nvSpPr>
          <p:cNvPr id="7" name="Rectangle 21">
            <a:extLst>
              <a:ext uri="{FF2B5EF4-FFF2-40B4-BE49-F238E27FC236}">
                <a16:creationId xmlns:a16="http://schemas.microsoft.com/office/drawing/2014/main" id="{9307CBA4-4552-C05C-AEFF-53C5EAEDB337}"/>
              </a:ext>
            </a:extLst>
          </p:cNvPr>
          <p:cNvSpPr>
            <a:spLocks noChangeArrowheads="1"/>
          </p:cNvSpPr>
          <p:nvPr/>
        </p:nvSpPr>
        <p:spPr bwMode="auto">
          <a:xfrm>
            <a:off x="597618" y="1008951"/>
            <a:ext cx="6135143"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■静止画納品データ仕様</a:t>
            </a:r>
            <a:endParaRPr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0" name="表 10">
            <a:extLst>
              <a:ext uri="{FF2B5EF4-FFF2-40B4-BE49-F238E27FC236}">
                <a16:creationId xmlns:a16="http://schemas.microsoft.com/office/drawing/2014/main" id="{D4BB94AD-EA40-F81C-1853-33B8ABFCDEB3}"/>
              </a:ext>
            </a:extLst>
          </p:cNvPr>
          <p:cNvGraphicFramePr>
            <a:graphicFrameLocks noGrp="1"/>
          </p:cNvGraphicFramePr>
          <p:nvPr>
            <p:extLst>
              <p:ext uri="{D42A27DB-BD31-4B8C-83A1-F6EECF244321}">
                <p14:modId xmlns:p14="http://schemas.microsoft.com/office/powerpoint/2010/main" val="3370424563"/>
              </p:ext>
            </p:extLst>
          </p:nvPr>
        </p:nvGraphicFramePr>
        <p:xfrm>
          <a:off x="783003" y="1377538"/>
          <a:ext cx="6958576" cy="919614"/>
        </p:xfrm>
        <a:graphic>
          <a:graphicData uri="http://schemas.openxmlformats.org/drawingml/2006/table">
            <a:tbl>
              <a:tblPr firstRow="1" bandRow="1">
                <a:tableStyleId>{5940675A-B579-460E-94D1-54222C63F5DA}</a:tableStyleId>
              </a:tblPr>
              <a:tblGrid>
                <a:gridCol w="1788181">
                  <a:extLst>
                    <a:ext uri="{9D8B030D-6E8A-4147-A177-3AD203B41FA5}">
                      <a16:colId xmlns:a16="http://schemas.microsoft.com/office/drawing/2014/main" val="2293189642"/>
                    </a:ext>
                  </a:extLst>
                </a:gridCol>
                <a:gridCol w="5170395">
                  <a:extLst>
                    <a:ext uri="{9D8B030D-6E8A-4147-A177-3AD203B41FA5}">
                      <a16:colId xmlns:a16="http://schemas.microsoft.com/office/drawing/2014/main" val="981274151"/>
                    </a:ext>
                  </a:extLst>
                </a:gridCol>
              </a:tblGrid>
              <a:tr h="306538">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ファイル形式</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JPEG</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形式 （</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RGB</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カラーモデル）</a:t>
                      </a:r>
                      <a:endPar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1117432"/>
                  </a:ext>
                </a:extLst>
              </a:tr>
              <a:tr h="306538">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画像サイズ</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1920×1080</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ピクセル（１６：９）（縦型入稿）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1482856"/>
                  </a:ext>
                </a:extLst>
              </a:tr>
              <a:tr h="306538">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画像容量</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素材につき、１</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MB</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前後</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6491767"/>
                  </a:ext>
                </a:extLst>
              </a:tr>
            </a:tbl>
          </a:graphicData>
        </a:graphic>
      </p:graphicFrame>
      <p:sp>
        <p:nvSpPr>
          <p:cNvPr id="16" name="テキスト ボックス 15">
            <a:extLst>
              <a:ext uri="{FF2B5EF4-FFF2-40B4-BE49-F238E27FC236}">
                <a16:creationId xmlns:a16="http://schemas.microsoft.com/office/drawing/2014/main" id="{42AE0D3B-3B97-B472-9898-8C404A3649BD}"/>
              </a:ext>
            </a:extLst>
          </p:cNvPr>
          <p:cNvSpPr txBox="1"/>
          <p:nvPr/>
        </p:nvSpPr>
        <p:spPr>
          <a:xfrm>
            <a:off x="2500343" y="2293796"/>
            <a:ext cx="5967570" cy="216982"/>
          </a:xfrm>
          <a:prstGeom prst="rect">
            <a:avLst/>
          </a:prstGeom>
          <a:noFill/>
        </p:spPr>
        <p:txBody>
          <a:bodyPr wrap="square">
            <a:spAutoFit/>
          </a:bodyPr>
          <a:lstStyle/>
          <a:p>
            <a:pPr>
              <a:lnSpc>
                <a:spcPct val="90000"/>
              </a:lnSpc>
              <a:spcBef>
                <a:spcPct val="20000"/>
              </a:spcBef>
              <a:defRPr/>
            </a:pPr>
            <a:r>
              <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900" dirty="0">
                <a:solidFill>
                  <a:schemeClr val="tx1">
                    <a:lumMod val="85000"/>
                    <a:lumOff val="15000"/>
                  </a:schemeClr>
                </a:solidFill>
                <a:latin typeface="BIZ UDPゴシック" panose="020B0400000000000000" pitchFamily="50" charset="-128"/>
                <a:ea typeface="BIZ UDPゴシック" panose="020B0400000000000000" pitchFamily="50" charset="-128"/>
              </a:rPr>
              <a:t>複数意匠の放映をご希望の場合は、別途担当までお問い合わせください</a:t>
            </a:r>
            <a:endParaRPr lang="en-US" altLang="ja-JP" sz="9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8" name="表 10">
            <a:extLst>
              <a:ext uri="{FF2B5EF4-FFF2-40B4-BE49-F238E27FC236}">
                <a16:creationId xmlns:a16="http://schemas.microsoft.com/office/drawing/2014/main" id="{70921C36-3E37-935E-C764-8AE31FBA6DB8}"/>
              </a:ext>
            </a:extLst>
          </p:cNvPr>
          <p:cNvGraphicFramePr>
            <a:graphicFrameLocks noGrp="1"/>
          </p:cNvGraphicFramePr>
          <p:nvPr>
            <p:extLst>
              <p:ext uri="{D42A27DB-BD31-4B8C-83A1-F6EECF244321}">
                <p14:modId xmlns:p14="http://schemas.microsoft.com/office/powerpoint/2010/main" val="3720202102"/>
              </p:ext>
            </p:extLst>
          </p:nvPr>
        </p:nvGraphicFramePr>
        <p:xfrm>
          <a:off x="607310" y="2988410"/>
          <a:ext cx="7005030" cy="2199775"/>
        </p:xfrm>
        <a:graphic>
          <a:graphicData uri="http://schemas.openxmlformats.org/drawingml/2006/table">
            <a:tbl>
              <a:tblPr firstRow="1" bandRow="1">
                <a:tableStyleId>{5940675A-B579-460E-94D1-54222C63F5DA}</a:tableStyleId>
              </a:tblPr>
              <a:tblGrid>
                <a:gridCol w="1789200">
                  <a:extLst>
                    <a:ext uri="{9D8B030D-6E8A-4147-A177-3AD203B41FA5}">
                      <a16:colId xmlns:a16="http://schemas.microsoft.com/office/drawing/2014/main" val="2293189642"/>
                    </a:ext>
                  </a:extLst>
                </a:gridCol>
                <a:gridCol w="5215830">
                  <a:extLst>
                    <a:ext uri="{9D8B030D-6E8A-4147-A177-3AD203B41FA5}">
                      <a16:colId xmlns:a16="http://schemas.microsoft.com/office/drawing/2014/main" val="981274151"/>
                    </a:ext>
                  </a:extLst>
                </a:gridCol>
              </a:tblGrid>
              <a:tr h="218220">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ファイル形式</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H.264/MPEG-4 AVC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1117432"/>
                  </a:ext>
                </a:extLst>
              </a:tr>
              <a:tr h="293651">
                <a:tc>
                  <a:txBody>
                    <a:bodyPr/>
                    <a:lstStyle/>
                    <a:p>
                      <a:pPr algn="dist"/>
                      <a:r>
                        <a:rPr lang="zh-TW"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納品素材解像度</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H1920</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ピクセル </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×W1080</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ピクセル</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(16</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9</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素材）（縦型入稿）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1482856"/>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ピクセルアスペクト比</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1:1 </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レート調整モード</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:CBR(</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固定ビットレート</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96491767"/>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エンコーディングレート</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8</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20Mbps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550606"/>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フレームレート</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30.00fps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0475575"/>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ビットカラー</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２４</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bit</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673220"/>
                  </a:ext>
                </a:extLst>
              </a:tr>
              <a:tr h="293651">
                <a:tc>
                  <a:txBody>
                    <a:bodyPr/>
                    <a:lstStyle/>
                    <a:p>
                      <a:pPr algn="dist"/>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もしくは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6200077"/>
                  </a:ext>
                </a:extLst>
              </a:tr>
            </a:tbl>
          </a:graphicData>
        </a:graphic>
      </p:graphicFrame>
      <p:sp>
        <p:nvSpPr>
          <p:cNvPr id="25" name="テキスト ボックス 24">
            <a:extLst>
              <a:ext uri="{FF2B5EF4-FFF2-40B4-BE49-F238E27FC236}">
                <a16:creationId xmlns:a16="http://schemas.microsoft.com/office/drawing/2014/main" id="{44F1FA20-5B5D-76E4-7F63-584D9DF89D9E}"/>
              </a:ext>
            </a:extLst>
          </p:cNvPr>
          <p:cNvSpPr txBox="1"/>
          <p:nvPr/>
        </p:nvSpPr>
        <p:spPr>
          <a:xfrm>
            <a:off x="597618" y="2583180"/>
            <a:ext cx="6096000" cy="2862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■動画納品データ仕様</a:t>
            </a:r>
            <a:endParaRPr kumimoji="1" lang="en-US" altLang="ja-JP" sz="1400" b="0" i="0" u="none"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22BBDB4F-A4F0-4DF2-C20C-8B8BD1088AAE}"/>
              </a:ext>
            </a:extLst>
          </p:cNvPr>
          <p:cNvSpPr txBox="1"/>
          <p:nvPr/>
        </p:nvSpPr>
        <p:spPr>
          <a:xfrm>
            <a:off x="4994423" y="6043070"/>
            <a:ext cx="6946979" cy="707886"/>
          </a:xfrm>
          <a:prstGeom prst="rect">
            <a:avLst/>
          </a:prstGeom>
          <a:noFill/>
        </p:spPr>
        <p:txBody>
          <a:bodyPr wrap="square">
            <a:spAutoFit/>
          </a:bodyPr>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すべての素材について、放映素材納品日までに、弊社意匠審査が必要となります。</a:t>
            </a:r>
          </a:p>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放映素材の納品日は、放映開始直前の月曜日より</a:t>
            </a:r>
            <a:r>
              <a:rPr lang="en-US" altLang="ja-JP" sz="1000" dirty="0">
                <a:latin typeface="BIZ UDPゴシック" panose="020B0400000000000000" pitchFamily="50" charset="-128"/>
                <a:ea typeface="BIZ UDPゴシック" panose="020B0400000000000000" pitchFamily="50" charset="-128"/>
              </a:rPr>
              <a:t>6</a:t>
            </a:r>
            <a:r>
              <a:rPr lang="ja-JP" altLang="en-US" sz="1000" dirty="0">
                <a:latin typeface="BIZ UDPゴシック" panose="020B0400000000000000" pitchFamily="50" charset="-128"/>
                <a:ea typeface="BIZ UDPゴシック" panose="020B0400000000000000" pitchFamily="50" charset="-128"/>
              </a:rPr>
              <a:t>営業日前</a:t>
            </a:r>
            <a:r>
              <a:rPr lang="en-US" altLang="ja-JP" sz="1000" dirty="0">
                <a:latin typeface="BIZ UDPゴシック" panose="020B0400000000000000" pitchFamily="50" charset="-128"/>
                <a:ea typeface="BIZ UDPゴシック" panose="020B0400000000000000" pitchFamily="50" charset="-128"/>
              </a:rPr>
              <a:t>15</a:t>
            </a:r>
            <a:r>
              <a:rPr lang="ja-JP" altLang="en-US" sz="1000" dirty="0">
                <a:latin typeface="BIZ UDPゴシック" panose="020B0400000000000000" pitchFamily="50" charset="-128"/>
                <a:ea typeface="BIZ UDPゴシック" panose="020B0400000000000000" pitchFamily="50" charset="-128"/>
              </a:rPr>
              <a:t>時を基本とします。</a:t>
            </a:r>
          </a:p>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放映期間中に放映素材の変更や中止をする場合および素材納品日に間に合わなかった場合は、別途料金がかかります。</a:t>
            </a:r>
            <a:endParaRPr lang="en-US" altLang="ja-JP" sz="1000" dirty="0">
              <a:latin typeface="BIZ UDPゴシック" panose="020B0400000000000000" pitchFamily="50" charset="-128"/>
              <a:ea typeface="BIZ UDPゴシック" panose="020B0400000000000000" pitchFamily="50" charset="-128"/>
            </a:endParaRPr>
          </a:p>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その他運用方法については通常時の</a:t>
            </a:r>
            <a:r>
              <a:rPr lang="en-US" altLang="ja-JP" sz="1000" dirty="0">
                <a:latin typeface="BIZ UDPゴシック" panose="020B0400000000000000" pitchFamily="50" charset="-128"/>
                <a:ea typeface="BIZ UDPゴシック" panose="020B0400000000000000" pitchFamily="50" charset="-128"/>
              </a:rPr>
              <a:t>J</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AD</a:t>
            </a:r>
            <a:r>
              <a:rPr lang="ja-JP" altLang="en-US" sz="1000" dirty="0">
                <a:latin typeface="BIZ UDPゴシック" panose="020B0400000000000000" pitchFamily="50" charset="-128"/>
                <a:ea typeface="BIZ UDPゴシック" panose="020B0400000000000000" pitchFamily="50" charset="-128"/>
              </a:rPr>
              <a:t>ビジョンと原則同様です。</a:t>
            </a:r>
          </a:p>
        </p:txBody>
      </p:sp>
      <p:sp>
        <p:nvSpPr>
          <p:cNvPr id="2" name="Rectangle 21">
            <a:extLst>
              <a:ext uri="{FF2B5EF4-FFF2-40B4-BE49-F238E27FC236}">
                <a16:creationId xmlns:a16="http://schemas.microsoft.com/office/drawing/2014/main" id="{259A181C-5CA4-996C-9DC6-ABABC417D6AC}"/>
              </a:ext>
            </a:extLst>
          </p:cNvPr>
          <p:cNvSpPr>
            <a:spLocks noChangeArrowheads="1"/>
          </p:cNvSpPr>
          <p:nvPr/>
        </p:nvSpPr>
        <p:spPr bwMode="auto">
          <a:xfrm>
            <a:off x="498905" y="705916"/>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a:t>
            </a:r>
            <a:r>
              <a:rPr lang="ja-JP" altLang="en-US"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AD</a:t>
            </a:r>
            <a:r>
              <a:rPr lang="ja-JP" altLang="en-US" sz="14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ビジョン　ステーションネットワーク</a:t>
            </a:r>
          </a:p>
        </p:txBody>
      </p:sp>
      <p:graphicFrame>
        <p:nvGraphicFramePr>
          <p:cNvPr id="5" name="表 10">
            <a:extLst>
              <a:ext uri="{FF2B5EF4-FFF2-40B4-BE49-F238E27FC236}">
                <a16:creationId xmlns:a16="http://schemas.microsoft.com/office/drawing/2014/main" id="{6940326F-2D38-2752-1C34-E5E2E6FB70BA}"/>
              </a:ext>
            </a:extLst>
          </p:cNvPr>
          <p:cNvGraphicFramePr>
            <a:graphicFrameLocks noGrp="1"/>
          </p:cNvGraphicFramePr>
          <p:nvPr>
            <p:extLst>
              <p:ext uri="{D42A27DB-BD31-4B8C-83A1-F6EECF244321}">
                <p14:modId xmlns:p14="http://schemas.microsoft.com/office/powerpoint/2010/main" val="1688983462"/>
              </p:ext>
            </p:extLst>
          </p:nvPr>
        </p:nvGraphicFramePr>
        <p:xfrm>
          <a:off x="607310" y="5235563"/>
          <a:ext cx="7342593" cy="1155273"/>
        </p:xfrm>
        <a:graphic>
          <a:graphicData uri="http://schemas.openxmlformats.org/drawingml/2006/table">
            <a:tbl>
              <a:tblPr firstRow="1" bandRow="1">
                <a:tableStyleId>{5940675A-B579-460E-94D1-54222C63F5DA}</a:tableStyleId>
              </a:tblPr>
              <a:tblGrid>
                <a:gridCol w="1789200">
                  <a:extLst>
                    <a:ext uri="{9D8B030D-6E8A-4147-A177-3AD203B41FA5}">
                      <a16:colId xmlns:a16="http://schemas.microsoft.com/office/drawing/2014/main" val="2293189642"/>
                    </a:ext>
                  </a:extLst>
                </a:gridCol>
                <a:gridCol w="5553393">
                  <a:extLst>
                    <a:ext uri="{9D8B030D-6E8A-4147-A177-3AD203B41FA5}">
                      <a16:colId xmlns:a16="http://schemas.microsoft.com/office/drawing/2014/main" val="981274151"/>
                    </a:ext>
                  </a:extLst>
                </a:gridCol>
              </a:tblGrid>
              <a:tr h="218220">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ファイル形式</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WMV9</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Windows Media Video</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形式）　ＣＢＲ（固定ビットレート）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1117432"/>
                  </a:ext>
                </a:extLst>
              </a:tr>
              <a:tr h="293651">
                <a:tc>
                  <a:txBody>
                    <a:bodyPr/>
                    <a:lstStyle/>
                    <a:p>
                      <a:pPr algn="dist"/>
                      <a:r>
                        <a:rPr lang="zh-TW"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納品素材解像度</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ct val="20000"/>
                        </a:spcBef>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H1920× W1080</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　または</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H1280×W720 </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ピクセル</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(16</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9</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素材）（縦型入稿）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1482856"/>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エンコーディングレート</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4.5</a:t>
                      </a:r>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18.0Mbps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550606"/>
                  </a:ext>
                </a:extLst>
              </a:tr>
              <a:tr h="293651">
                <a:tc>
                  <a:txBody>
                    <a:bodyPr/>
                    <a:lstStyle/>
                    <a:p>
                      <a:pPr algn="dist"/>
                      <a:r>
                        <a:rPr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フレームレート</a:t>
                      </a:r>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rPr>
                        <a:t>29.97fps/30.00fps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0475575"/>
                  </a:ext>
                </a:extLst>
              </a:tr>
            </a:tbl>
          </a:graphicData>
        </a:graphic>
      </p:graphicFrame>
    </p:spTree>
    <p:extLst>
      <p:ext uri="{BB962C8B-B14F-4D97-AF65-F5344CB8AC3E}">
        <p14:creationId xmlns:p14="http://schemas.microsoft.com/office/powerpoint/2010/main" val="339114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DB8F21AA-D4D9-6E71-714D-84A812C5736E}"/>
              </a:ext>
            </a:extLst>
          </p:cNvPr>
          <p:cNvGrpSpPr/>
          <p:nvPr/>
        </p:nvGrpSpPr>
        <p:grpSpPr>
          <a:xfrm>
            <a:off x="1403287" y="4725321"/>
            <a:ext cx="6407610" cy="1831913"/>
            <a:chOff x="1403287" y="4725321"/>
            <a:chExt cx="6407610" cy="1831913"/>
          </a:xfrm>
        </p:grpSpPr>
        <p:pic>
          <p:nvPicPr>
            <p:cNvPr id="11" name="図 10">
              <a:extLst>
                <a:ext uri="{FF2B5EF4-FFF2-40B4-BE49-F238E27FC236}">
                  <a16:creationId xmlns:a16="http://schemas.microsoft.com/office/drawing/2014/main" id="{3117FA91-CEF0-C090-6B91-BFBA630BD9BD}"/>
                </a:ext>
              </a:extLst>
            </p:cNvPr>
            <p:cNvPicPr>
              <a:picLocks noChangeAspect="1"/>
            </p:cNvPicPr>
            <p:nvPr/>
          </p:nvPicPr>
          <p:blipFill rotWithShape="1">
            <a:blip r:embed="rId2"/>
            <a:srcRect l="26624"/>
            <a:stretch/>
          </p:blipFill>
          <p:spPr>
            <a:xfrm>
              <a:off x="1576705" y="4725321"/>
              <a:ext cx="6234192" cy="1831913"/>
            </a:xfrm>
            <a:prstGeom prst="rect">
              <a:avLst/>
            </a:prstGeom>
          </p:spPr>
        </p:pic>
        <p:sp>
          <p:nvSpPr>
            <p:cNvPr id="2" name="正方形/長方形 1">
              <a:extLst>
                <a:ext uri="{FF2B5EF4-FFF2-40B4-BE49-F238E27FC236}">
                  <a16:creationId xmlns:a16="http://schemas.microsoft.com/office/drawing/2014/main" id="{471E4F0F-9943-4654-2090-EEF3FEB63CC1}"/>
                </a:ext>
              </a:extLst>
            </p:cNvPr>
            <p:cNvSpPr/>
            <p:nvPr/>
          </p:nvSpPr>
          <p:spPr bwMode="auto">
            <a:xfrm>
              <a:off x="1403287" y="5074698"/>
              <a:ext cx="407406" cy="2768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grpSp>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5" y="107044"/>
            <a:ext cx="11729989" cy="444046"/>
          </a:xfrm>
        </p:spPr>
        <p:txBody>
          <a:bodyPr/>
          <a:lstStyle/>
          <a:p>
            <a:r>
              <a:rPr lang="en-US" altLang="ja-JP" sz="2400" kern="1200" dirty="0"/>
              <a:t>Regulation</a:t>
            </a:r>
            <a:r>
              <a:rPr lang="ja-JP" altLang="en-US" sz="2400" kern="1200" dirty="0"/>
              <a:t>　</a:t>
            </a:r>
            <a:r>
              <a:rPr lang="en-US" altLang="ja-JP" sz="1600" kern="1200" dirty="0"/>
              <a:t>–</a:t>
            </a:r>
            <a:r>
              <a:rPr lang="ja-JP" altLang="en-US" sz="1600" dirty="0"/>
              <a:t>納品</a:t>
            </a:r>
            <a:r>
              <a:rPr lang="ja-JP" altLang="en-US" sz="1600" kern="1200" dirty="0"/>
              <a:t>仕様</a:t>
            </a:r>
            <a:r>
              <a:rPr lang="en-US" altLang="ja-JP" sz="1600" kern="1200" dirty="0"/>
              <a:t>-</a:t>
            </a:r>
            <a:r>
              <a:rPr lang="ja-JP" altLang="en-US" sz="1600" kern="1200" dirty="0"/>
              <a:t>　</a:t>
            </a:r>
            <a:endParaRPr lang="ja-JP" altLang="en-US" sz="2400" kern="1200" dirty="0"/>
          </a:p>
        </p:txBody>
      </p:sp>
      <p:pic>
        <p:nvPicPr>
          <p:cNvPr id="7" name="図 6">
            <a:extLst>
              <a:ext uri="{FF2B5EF4-FFF2-40B4-BE49-F238E27FC236}">
                <a16:creationId xmlns:a16="http://schemas.microsoft.com/office/drawing/2014/main" id="{699F702F-F1C4-4DD6-D7B2-F4F84F806445}"/>
              </a:ext>
            </a:extLst>
          </p:cNvPr>
          <p:cNvPicPr>
            <a:picLocks noChangeAspect="1"/>
          </p:cNvPicPr>
          <p:nvPr/>
        </p:nvPicPr>
        <p:blipFill>
          <a:blip r:embed="rId3"/>
          <a:stretch>
            <a:fillRect/>
          </a:stretch>
        </p:blipFill>
        <p:spPr>
          <a:xfrm>
            <a:off x="1576705" y="2862955"/>
            <a:ext cx="6452314" cy="1729014"/>
          </a:xfrm>
          <a:prstGeom prst="rect">
            <a:avLst/>
          </a:prstGeom>
        </p:spPr>
      </p:pic>
      <p:pic>
        <p:nvPicPr>
          <p:cNvPr id="13" name="図 12">
            <a:extLst>
              <a:ext uri="{FF2B5EF4-FFF2-40B4-BE49-F238E27FC236}">
                <a16:creationId xmlns:a16="http://schemas.microsoft.com/office/drawing/2014/main" id="{68A0036B-0012-D287-42D4-B9A95F97487D}"/>
              </a:ext>
            </a:extLst>
          </p:cNvPr>
          <p:cNvPicPr>
            <a:picLocks noChangeAspect="1"/>
          </p:cNvPicPr>
          <p:nvPr/>
        </p:nvPicPr>
        <p:blipFill rotWithShape="1">
          <a:blip r:embed="rId4"/>
          <a:srcRect t="13480"/>
          <a:stretch/>
        </p:blipFill>
        <p:spPr>
          <a:xfrm>
            <a:off x="1622121" y="1062282"/>
            <a:ext cx="3386810" cy="1667321"/>
          </a:xfrm>
          <a:prstGeom prst="rect">
            <a:avLst/>
          </a:prstGeom>
        </p:spPr>
      </p:pic>
      <p:sp>
        <p:nvSpPr>
          <p:cNvPr id="16" name="四角形: 角を丸くする 15">
            <a:extLst>
              <a:ext uri="{FF2B5EF4-FFF2-40B4-BE49-F238E27FC236}">
                <a16:creationId xmlns:a16="http://schemas.microsoft.com/office/drawing/2014/main" id="{FB1C5298-B733-13D9-977F-AEB0E5ADFA07}"/>
              </a:ext>
            </a:extLst>
          </p:cNvPr>
          <p:cNvSpPr/>
          <p:nvPr/>
        </p:nvSpPr>
        <p:spPr>
          <a:xfrm>
            <a:off x="1622122" y="2787798"/>
            <a:ext cx="1119960" cy="276837"/>
          </a:xfrm>
          <a:prstGeom prst="roundRect">
            <a:avLst>
              <a:gd name="adj" fmla="val 50000"/>
            </a:avLst>
          </a:prstGeom>
          <a:gradFill flip="none" rotWithShape="1">
            <a:gsLst>
              <a:gs pos="100000">
                <a:srgbClr val="63DCFF"/>
              </a:gs>
              <a:gs pos="50000">
                <a:srgbClr val="307CFF"/>
              </a:gs>
              <a:gs pos="0">
                <a:srgbClr val="9753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中づり</a:t>
            </a:r>
          </a:p>
        </p:txBody>
      </p:sp>
      <p:sp>
        <p:nvSpPr>
          <p:cNvPr id="18" name="四角形: 角を丸くする 17">
            <a:extLst>
              <a:ext uri="{FF2B5EF4-FFF2-40B4-BE49-F238E27FC236}">
                <a16:creationId xmlns:a16="http://schemas.microsoft.com/office/drawing/2014/main" id="{F8C04BB2-0F1D-AEB1-6996-7DEAAE86938F}"/>
              </a:ext>
            </a:extLst>
          </p:cNvPr>
          <p:cNvSpPr/>
          <p:nvPr/>
        </p:nvSpPr>
        <p:spPr>
          <a:xfrm>
            <a:off x="1622121" y="4725321"/>
            <a:ext cx="1119960" cy="276837"/>
          </a:xfrm>
          <a:prstGeom prst="roundRect">
            <a:avLst>
              <a:gd name="adj" fmla="val 50000"/>
            </a:avLst>
          </a:prstGeom>
          <a:gradFill flip="none" rotWithShape="1">
            <a:gsLst>
              <a:gs pos="100000">
                <a:srgbClr val="63DCFF"/>
              </a:gs>
              <a:gs pos="50000">
                <a:srgbClr val="307CFF"/>
              </a:gs>
              <a:gs pos="0">
                <a:srgbClr val="9753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BIZ UDPゴシック" panose="020B0400000000000000" pitchFamily="50" charset="-128"/>
                <a:ea typeface="BIZ UDPゴシック" panose="020B0400000000000000" pitchFamily="50" charset="-128"/>
              </a:rPr>
              <a:t>まど上</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3384B561-0968-3C52-9B89-9E6C91B662E4}"/>
              </a:ext>
            </a:extLst>
          </p:cNvPr>
          <p:cNvSpPr/>
          <p:nvPr/>
        </p:nvSpPr>
        <p:spPr>
          <a:xfrm>
            <a:off x="1622121" y="865668"/>
            <a:ext cx="1119960" cy="276837"/>
          </a:xfrm>
          <a:prstGeom prst="roundRect">
            <a:avLst>
              <a:gd name="adj" fmla="val 50000"/>
            </a:avLst>
          </a:prstGeom>
          <a:gradFill flip="none" rotWithShape="1">
            <a:gsLst>
              <a:gs pos="100000">
                <a:srgbClr val="63DCFF"/>
              </a:gs>
              <a:gs pos="50000">
                <a:srgbClr val="307CFF"/>
              </a:gs>
              <a:gs pos="0">
                <a:srgbClr val="9753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BIZ UDPゴシック" panose="020B0400000000000000" pitchFamily="50" charset="-128"/>
                <a:ea typeface="BIZ UDPゴシック" panose="020B0400000000000000" pitchFamily="50" charset="-128"/>
              </a:rPr>
              <a:t>ドア横</a:t>
            </a:r>
            <a:endParaRPr kumimoji="1" lang="ja-JP" altLang="en-US" sz="1200" b="1"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75DC229C-7E69-E2A1-5FD8-1BE4D606989C}"/>
              </a:ext>
            </a:extLst>
          </p:cNvPr>
          <p:cNvPicPr>
            <a:picLocks noChangeAspect="1"/>
          </p:cNvPicPr>
          <p:nvPr/>
        </p:nvPicPr>
        <p:blipFill rotWithShape="1">
          <a:blip r:embed="rId4"/>
          <a:srcRect l="30725" b="89943"/>
          <a:stretch/>
        </p:blipFill>
        <p:spPr>
          <a:xfrm>
            <a:off x="3940158" y="810240"/>
            <a:ext cx="3051191" cy="252042"/>
          </a:xfrm>
          <a:prstGeom prst="rect">
            <a:avLst/>
          </a:prstGeom>
        </p:spPr>
      </p:pic>
    </p:spTree>
    <p:extLst>
      <p:ext uri="{BB962C8B-B14F-4D97-AF65-F5344CB8AC3E}">
        <p14:creationId xmlns:p14="http://schemas.microsoft.com/office/powerpoint/2010/main" val="120421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p:txBody>
          <a:bodyPr/>
          <a:lstStyle/>
          <a:p>
            <a:r>
              <a:rPr kumimoji="1" lang="ja-JP" altLang="en-US" sz="2800" dirty="0"/>
              <a:t>６、</a:t>
            </a:r>
            <a:r>
              <a:rPr kumimoji="1" lang="en-US" altLang="ja-JP" sz="2800" dirty="0"/>
              <a:t>APPENDIX</a:t>
            </a:r>
            <a:endParaRPr kumimoji="1" lang="ja-JP" altLang="en-US" sz="2800" dirty="0"/>
          </a:p>
        </p:txBody>
      </p:sp>
    </p:spTree>
    <p:extLst>
      <p:ext uri="{BB962C8B-B14F-4D97-AF65-F5344CB8AC3E}">
        <p14:creationId xmlns:p14="http://schemas.microsoft.com/office/powerpoint/2010/main" val="360005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descr="図形&#10;&#10;自動的に生成された説明">
            <a:extLst>
              <a:ext uri="{FF2B5EF4-FFF2-40B4-BE49-F238E27FC236}">
                <a16:creationId xmlns:a16="http://schemas.microsoft.com/office/drawing/2014/main" id="{53B65C47-EA36-07AD-F25D-DE15DCE199C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34912" y="2066033"/>
            <a:ext cx="2641793" cy="1982208"/>
          </a:xfrm>
          <a:prstGeom prst="rect">
            <a:avLst/>
          </a:prstGeom>
          <a:effectLst>
            <a:softEdge rad="63500"/>
          </a:effectLst>
          <a:scene3d>
            <a:camera prst="perspectiveRelaxedModerately"/>
            <a:lightRig rig="threePt" dir="t"/>
          </a:scene3d>
        </p:spPr>
      </p:pic>
      <p:sp>
        <p:nvSpPr>
          <p:cNvPr id="29" name="四角形: 角を丸くする 28">
            <a:extLst>
              <a:ext uri="{FF2B5EF4-FFF2-40B4-BE49-F238E27FC236}">
                <a16:creationId xmlns:a16="http://schemas.microsoft.com/office/drawing/2014/main" id="{4EE9ED40-C6D1-7ACF-0F19-AF1C39588FE8}"/>
              </a:ext>
            </a:extLst>
          </p:cNvPr>
          <p:cNvSpPr/>
          <p:nvPr/>
        </p:nvSpPr>
        <p:spPr>
          <a:xfrm>
            <a:off x="4290426"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5B1B4917-2738-88F0-9C8F-8123B04A2A99}"/>
              </a:ext>
            </a:extLst>
          </p:cNvPr>
          <p:cNvSpPr/>
          <p:nvPr/>
        </p:nvSpPr>
        <p:spPr>
          <a:xfrm>
            <a:off x="8117394" y="1031473"/>
            <a:ext cx="3614612" cy="3021291"/>
          </a:xfrm>
          <a:prstGeom prst="roundRect">
            <a:avLst>
              <a:gd name="adj" fmla="val 3530"/>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D6B34E7-5DD9-5C7C-3ED4-555471893EED}"/>
              </a:ext>
            </a:extLst>
          </p:cNvPr>
          <p:cNvSpPr/>
          <p:nvPr/>
        </p:nvSpPr>
        <p:spPr>
          <a:xfrm>
            <a:off x="557392"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290E37A-0090-BE5F-939C-37125E543AB7}"/>
              </a:ext>
            </a:extLst>
          </p:cNvPr>
          <p:cNvSpPr txBox="1"/>
          <p:nvPr/>
        </p:nvSpPr>
        <p:spPr>
          <a:xfrm>
            <a:off x="570223" y="1212719"/>
            <a:ext cx="3500627"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リアルタイムデータの取得</a:t>
            </a:r>
            <a:endPar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842EA33-5C33-0219-BA6E-831ED94BB576}"/>
              </a:ext>
            </a:extLst>
          </p:cNvPr>
          <p:cNvSpPr txBox="1"/>
          <p:nvPr/>
        </p:nvSpPr>
        <p:spPr>
          <a:xfrm>
            <a:off x="4290425" y="1212719"/>
            <a:ext cx="3513457"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車両乗車人数を拡大推計</a:t>
            </a:r>
            <a:endPar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FA97F57-516A-AAB5-BE6A-974D1E8FBB14}"/>
              </a:ext>
            </a:extLst>
          </p:cNvPr>
          <p:cNvSpPr txBox="1"/>
          <p:nvPr/>
        </p:nvSpPr>
        <p:spPr>
          <a:xfrm>
            <a:off x="570223" y="4264178"/>
            <a:ext cx="3406691" cy="954107"/>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山手線搭載のビーコンや</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GPS</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を活用した乗車判定モデル（詳細</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P32</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）を活用しリアルタイムデータを</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取得。当データにより、性</a:t>
            </a:r>
            <a:r>
              <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年代</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も</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判別。</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39A9DD7-29EF-C4BE-34CA-B2C8F8FC4A56}"/>
              </a:ext>
            </a:extLst>
          </p:cNvPr>
          <p:cNvSpPr txBox="1"/>
          <p:nvPr/>
        </p:nvSpPr>
        <p:spPr>
          <a:xfrm>
            <a:off x="4290424" y="4264178"/>
            <a:ext cx="3513458" cy="738664"/>
          </a:xfrm>
          <a:prstGeom prst="rect">
            <a:avLst/>
          </a:prstGeom>
          <a:noFill/>
        </p:spPr>
        <p:txBody>
          <a:bodyPr wrap="square">
            <a:spAutoFit/>
          </a:bodyPr>
          <a:lstStyle/>
          <a:p>
            <a:pPr font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取得データは全数ではないため、鉄道データや調査データ等で補正並びに拡大推計を行い、対象路線の乗車人数を推計する。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F802D81-7762-62ED-8751-090DEB5E08F6}"/>
              </a:ext>
            </a:extLst>
          </p:cNvPr>
          <p:cNvSpPr txBox="1"/>
          <p:nvPr/>
        </p:nvSpPr>
        <p:spPr>
          <a:xfrm>
            <a:off x="8117392" y="4264178"/>
            <a:ext cx="3614612" cy="738664"/>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車両内で媒体毎に可視範囲を設定し、</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ロール分数等</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も</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加味しながら、</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font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広告枠単位でのインプレッションを算出。</a:t>
            </a:r>
            <a:endParaRPr lang="zh-TW"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3086217-6E12-02A8-506B-056B1567FF24}"/>
              </a:ext>
            </a:extLst>
          </p:cNvPr>
          <p:cNvSpPr txBox="1"/>
          <p:nvPr/>
        </p:nvSpPr>
        <p:spPr>
          <a:xfrm>
            <a:off x="8117392" y="1212719"/>
            <a:ext cx="3614612"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インプレッションを</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算出</a:t>
            </a:r>
          </a:p>
        </p:txBody>
      </p:sp>
      <p:grpSp>
        <p:nvGrpSpPr>
          <p:cNvPr id="2" name="グループ化 1">
            <a:extLst>
              <a:ext uri="{FF2B5EF4-FFF2-40B4-BE49-F238E27FC236}">
                <a16:creationId xmlns:a16="http://schemas.microsoft.com/office/drawing/2014/main" id="{9FF6B47C-A650-BD07-301A-A1364D6DD926}"/>
              </a:ext>
            </a:extLst>
          </p:cNvPr>
          <p:cNvGrpSpPr/>
          <p:nvPr/>
        </p:nvGrpSpPr>
        <p:grpSpPr>
          <a:xfrm>
            <a:off x="8217233" y="1217260"/>
            <a:ext cx="2450141" cy="2373330"/>
            <a:chOff x="5202002" y="197486"/>
            <a:chExt cx="6157013" cy="5963993"/>
          </a:xfrm>
        </p:grpSpPr>
        <p:pic>
          <p:nvPicPr>
            <p:cNvPr id="3" name="図 2" descr="グラフィカル ユーザー インターフェイス&#10;&#10;低い精度で自動的に生成された説明">
              <a:extLst>
                <a:ext uri="{FF2B5EF4-FFF2-40B4-BE49-F238E27FC236}">
                  <a16:creationId xmlns:a16="http://schemas.microsoft.com/office/drawing/2014/main" id="{EDBB315E-F704-C791-F6BF-F09F272D1C7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3372" y="1511711"/>
              <a:ext cx="5805643" cy="4649768"/>
            </a:xfrm>
            <a:prstGeom prst="rect">
              <a:avLst/>
            </a:prstGeom>
          </p:spPr>
        </p:pic>
        <p:sp>
          <p:nvSpPr>
            <p:cNvPr id="4" name="正方形/長方形 3">
              <a:extLst>
                <a:ext uri="{FF2B5EF4-FFF2-40B4-BE49-F238E27FC236}">
                  <a16:creationId xmlns:a16="http://schemas.microsoft.com/office/drawing/2014/main" id="{D0E66DB8-00E2-4977-B984-06BC1B109B92}"/>
                </a:ext>
              </a:extLst>
            </p:cNvPr>
            <p:cNvSpPr/>
            <p:nvPr/>
          </p:nvSpPr>
          <p:spPr>
            <a:xfrm>
              <a:off x="7508240" y="2453640"/>
              <a:ext cx="1534160" cy="284480"/>
            </a:xfrm>
            <a:prstGeom prst="rect">
              <a:avLst/>
            </a:prstGeom>
            <a:solidFill>
              <a:srgbClr val="FFFF00"/>
            </a:solidFill>
            <a:ln>
              <a:noFill/>
            </a:ln>
            <a:effectLst>
              <a:glow rad="228600">
                <a:schemeClr val="accent4">
                  <a:satMod val="175000"/>
                  <a:alpha val="40000"/>
                </a:schemeClr>
              </a:glo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262EF28-359A-8859-9800-C0934007C934}"/>
                </a:ext>
              </a:extLst>
            </p:cNvPr>
            <p:cNvSpPr/>
            <p:nvPr/>
          </p:nvSpPr>
          <p:spPr>
            <a:xfrm>
              <a:off x="9448800" y="1666240"/>
              <a:ext cx="350520" cy="284480"/>
            </a:xfrm>
            <a:prstGeom prst="rect">
              <a:avLst/>
            </a:prstGeom>
            <a:solidFill>
              <a:srgbClr val="FFFF00"/>
            </a:solidFill>
            <a:ln>
              <a:noFill/>
            </a:ln>
            <a:effectLst>
              <a:glow rad="228600">
                <a:schemeClr val="accent4">
                  <a:satMod val="175000"/>
                  <a:alpha val="40000"/>
                </a:schemeClr>
              </a:glo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6EA2DF2-FD87-FE42-C147-0082EC9142A6}"/>
                </a:ext>
              </a:extLst>
            </p:cNvPr>
            <p:cNvSpPr/>
            <p:nvPr/>
          </p:nvSpPr>
          <p:spPr>
            <a:xfrm>
              <a:off x="6827520" y="3180362"/>
              <a:ext cx="350520" cy="284480"/>
            </a:xfrm>
            <a:prstGeom prst="rect">
              <a:avLst/>
            </a:prstGeom>
            <a:solidFill>
              <a:srgbClr val="FFFF00"/>
            </a:solidFill>
            <a:ln>
              <a:noFill/>
            </a:ln>
            <a:effectLst>
              <a:glow rad="228600">
                <a:schemeClr val="accent4">
                  <a:satMod val="175000"/>
                  <a:alpha val="40000"/>
                </a:schemeClr>
              </a:glo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801BEF1-2BAB-C89B-9725-1F31C88A4A2B}"/>
                </a:ext>
              </a:extLst>
            </p:cNvPr>
            <p:cNvSpPr/>
            <p:nvPr/>
          </p:nvSpPr>
          <p:spPr>
            <a:xfrm>
              <a:off x="10600567" y="1610360"/>
              <a:ext cx="350520" cy="284480"/>
            </a:xfrm>
            <a:prstGeom prst="rect">
              <a:avLst/>
            </a:prstGeom>
            <a:solidFill>
              <a:srgbClr val="FFFF00"/>
            </a:solidFill>
            <a:ln>
              <a:noFill/>
            </a:ln>
            <a:effectLst>
              <a:glow rad="228600">
                <a:schemeClr val="accent4">
                  <a:satMod val="175000"/>
                  <a:alpha val="40000"/>
                </a:schemeClr>
              </a:glo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部分円 15">
              <a:extLst>
                <a:ext uri="{FF2B5EF4-FFF2-40B4-BE49-F238E27FC236}">
                  <a16:creationId xmlns:a16="http://schemas.microsoft.com/office/drawing/2014/main" id="{F8FB4F8A-C72B-F0AD-8671-F4B87E0D6E69}"/>
                </a:ext>
              </a:extLst>
            </p:cNvPr>
            <p:cNvSpPr/>
            <p:nvPr/>
          </p:nvSpPr>
          <p:spPr>
            <a:xfrm>
              <a:off x="7900646" y="197486"/>
              <a:ext cx="3445980" cy="3445980"/>
            </a:xfrm>
            <a:prstGeom prst="pie">
              <a:avLst>
                <a:gd name="adj1" fmla="val 1901573"/>
                <a:gd name="adj2" fmla="val 5871661"/>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部分円 24">
              <a:extLst>
                <a:ext uri="{FF2B5EF4-FFF2-40B4-BE49-F238E27FC236}">
                  <a16:creationId xmlns:a16="http://schemas.microsoft.com/office/drawing/2014/main" id="{55BA630D-5769-5C61-5A28-26A99050C5C9}"/>
                </a:ext>
              </a:extLst>
            </p:cNvPr>
            <p:cNvSpPr/>
            <p:nvPr/>
          </p:nvSpPr>
          <p:spPr>
            <a:xfrm>
              <a:off x="5202002" y="1592539"/>
              <a:ext cx="3672919" cy="3672919"/>
            </a:xfrm>
            <a:prstGeom prst="pie">
              <a:avLst>
                <a:gd name="adj1" fmla="val 1831540"/>
                <a:gd name="adj2" fmla="val 4652272"/>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 name="テキスト ボックス 21">
            <a:extLst>
              <a:ext uri="{FF2B5EF4-FFF2-40B4-BE49-F238E27FC236}">
                <a16:creationId xmlns:a16="http://schemas.microsoft.com/office/drawing/2014/main" id="{DABF1365-A317-26AC-1DD7-2A5362924758}"/>
              </a:ext>
            </a:extLst>
          </p:cNvPr>
          <p:cNvSpPr txBox="1"/>
          <p:nvPr/>
        </p:nvSpPr>
        <p:spPr>
          <a:xfrm>
            <a:off x="557392" y="5846904"/>
            <a:ext cx="11237720" cy="820802"/>
          </a:xfrm>
          <a:prstGeom prst="rect">
            <a:avLst/>
          </a:prstGeom>
          <a:noFill/>
        </p:spPr>
        <p:txBody>
          <a:bodyPr wrap="square" anchor="b">
            <a:spAutoFit/>
          </a:bodyPr>
          <a:lstStyle/>
          <a:p>
            <a:pPr defTabSz="609585">
              <a:lnSpc>
                <a:spcPct val="110000"/>
              </a:lnSpc>
            </a:pP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 </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広告接触レベルは、</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WOO</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World Out-Of-Home Organization</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）で定義された</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Opportunity to Contact</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）を採用。</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は「オーディエンスがフレームを見ることが</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できるエリアに存在し、その移動方向において視認範囲内にフレームが存在し、障害物が無く、フレームのサイズに応じて取り決められた最大および最小視認距離内にある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オーディエンス」と定義されている。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1"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可視範囲は</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⽬視での実地調査を⾏いスクリーン毎</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定義</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68" name="グループ化 67">
            <a:extLst>
              <a:ext uri="{FF2B5EF4-FFF2-40B4-BE49-F238E27FC236}">
                <a16:creationId xmlns:a16="http://schemas.microsoft.com/office/drawing/2014/main" id="{7F13AEF2-549B-36D9-85EF-F6E28E196A3B}"/>
              </a:ext>
            </a:extLst>
          </p:cNvPr>
          <p:cNvGrpSpPr/>
          <p:nvPr/>
        </p:nvGrpSpPr>
        <p:grpSpPr>
          <a:xfrm>
            <a:off x="4577889" y="1985925"/>
            <a:ext cx="2896615" cy="1240081"/>
            <a:chOff x="4560166" y="2166900"/>
            <a:chExt cx="2896615" cy="1240081"/>
          </a:xfrm>
        </p:grpSpPr>
        <p:cxnSp>
          <p:nvCxnSpPr>
            <p:cNvPr id="37" name="直線コネクタ 36">
              <a:extLst>
                <a:ext uri="{FF2B5EF4-FFF2-40B4-BE49-F238E27FC236}">
                  <a16:creationId xmlns:a16="http://schemas.microsoft.com/office/drawing/2014/main" id="{2DC08370-DBF7-AE5A-4D4E-91EF35B95ED0}"/>
                </a:ext>
              </a:extLst>
            </p:cNvPr>
            <p:cNvCxnSpPr>
              <a:cxnSpLocks/>
              <a:stCxn id="36" idx="0"/>
              <a:endCxn id="35" idx="1"/>
            </p:cNvCxnSpPr>
            <p:nvPr/>
          </p:nvCxnSpPr>
          <p:spPr>
            <a:xfrm flipV="1">
              <a:off x="5145948" y="2262570"/>
              <a:ext cx="1404393" cy="749899"/>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4D73910-AC34-95BC-B356-8999F9CDEA14}"/>
                </a:ext>
              </a:extLst>
            </p:cNvPr>
            <p:cNvCxnSpPr>
              <a:cxnSpLocks/>
              <a:stCxn id="36" idx="4"/>
            </p:cNvCxnSpPr>
            <p:nvPr/>
          </p:nvCxnSpPr>
          <p:spPr>
            <a:xfrm flipV="1">
              <a:off x="5145948" y="3323086"/>
              <a:ext cx="1790742" cy="16742"/>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9BFB4574-EBE8-D234-7CF2-923CCF01D710}"/>
                </a:ext>
              </a:extLst>
            </p:cNvPr>
            <p:cNvSpPr/>
            <p:nvPr/>
          </p:nvSpPr>
          <p:spPr>
            <a:xfrm>
              <a:off x="4560166" y="2166900"/>
              <a:ext cx="1171566" cy="117293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37CD3CF0-71F5-9FE2-01BB-2CC1D305562A}"/>
                </a:ext>
              </a:extLst>
            </p:cNvPr>
            <p:cNvSpPr/>
            <p:nvPr/>
          </p:nvSpPr>
          <p:spPr>
            <a:xfrm rot="708673">
              <a:off x="6285215" y="2166900"/>
              <a:ext cx="1171566" cy="1172930"/>
            </a:xfrm>
            <a:prstGeom prst="ellipse">
              <a:avLst/>
            </a:prstGeom>
            <a:solidFill>
              <a:srgbClr val="65DEFF"/>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11C2447-D6D6-7D0D-8A94-075B1323340A}"/>
                </a:ext>
              </a:extLst>
            </p:cNvPr>
            <p:cNvSpPr/>
            <p:nvPr/>
          </p:nvSpPr>
          <p:spPr>
            <a:xfrm>
              <a:off x="4982458" y="3012468"/>
              <a:ext cx="326979" cy="327360"/>
            </a:xfrm>
            <a:prstGeom prst="ellipse">
              <a:avLst/>
            </a:prstGeom>
            <a:solidFill>
              <a:srgbClr val="00B0F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54A157CD-3907-034F-ABBA-66B66FCB044E}"/>
                </a:ext>
              </a:extLst>
            </p:cNvPr>
            <p:cNvSpPr/>
            <p:nvPr/>
          </p:nvSpPr>
          <p:spPr>
            <a:xfrm rot="20700000">
              <a:off x="5577110" y="2862271"/>
              <a:ext cx="700536" cy="2298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E6E53CE-5C86-43F7-0825-6CC1B9CE7120}"/>
                </a:ext>
              </a:extLst>
            </p:cNvPr>
            <p:cNvSpPr txBox="1"/>
            <p:nvPr/>
          </p:nvSpPr>
          <p:spPr>
            <a:xfrm>
              <a:off x="5574611" y="3176148"/>
              <a:ext cx="753638" cy="230833"/>
            </a:xfrm>
            <a:prstGeom prst="rect">
              <a:avLst/>
            </a:prstGeom>
            <a:noFill/>
          </p:spPr>
          <p:txBody>
            <a:bodyPr wrap="square" rtlCol="0">
              <a:spAutoFit/>
            </a:bodyPr>
            <a:lstStyle/>
            <a:p>
              <a:pPr algn="ctr"/>
              <a:r>
                <a:rPr kumimoji="1" lang="ja-JP" altLang="en-US" sz="900" dirty="0">
                  <a:solidFill>
                    <a:schemeClr val="accent2"/>
                  </a:solidFill>
                  <a:effectLst>
                    <a:glow rad="127000">
                      <a:schemeClr val="bg1"/>
                    </a:glow>
                  </a:effectLst>
                  <a:latin typeface="Yu Gothic UI" panose="020B0500000000000000" pitchFamily="50" charset="-128"/>
                  <a:ea typeface="Yu Gothic UI" panose="020B0500000000000000" pitchFamily="50" charset="-128"/>
                </a:rPr>
                <a:t>拡大推計</a:t>
              </a:r>
            </a:p>
          </p:txBody>
        </p:sp>
      </p:grpSp>
      <p:sp>
        <p:nvSpPr>
          <p:cNvPr id="46" name="二等辺三角形 45">
            <a:extLst>
              <a:ext uri="{FF2B5EF4-FFF2-40B4-BE49-F238E27FC236}">
                <a16:creationId xmlns:a16="http://schemas.microsoft.com/office/drawing/2014/main" id="{C69EE847-9EC0-D0FB-9F36-3B23996642A7}"/>
              </a:ext>
            </a:extLst>
          </p:cNvPr>
          <p:cNvSpPr/>
          <p:nvPr/>
        </p:nvSpPr>
        <p:spPr bwMode="auto">
          <a:xfrm>
            <a:off x="5884536" y="3370226"/>
            <a:ext cx="280658" cy="12901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50" name="テキスト ボックス 49">
            <a:extLst>
              <a:ext uri="{FF2B5EF4-FFF2-40B4-BE49-F238E27FC236}">
                <a16:creationId xmlns:a16="http://schemas.microsoft.com/office/drawing/2014/main" id="{7ED50C48-AB53-B139-13A9-BF1F064E5134}"/>
              </a:ext>
            </a:extLst>
          </p:cNvPr>
          <p:cNvSpPr txBox="1"/>
          <p:nvPr/>
        </p:nvSpPr>
        <p:spPr>
          <a:xfrm>
            <a:off x="4290425" y="3558599"/>
            <a:ext cx="3513458" cy="261610"/>
          </a:xfrm>
          <a:prstGeom prst="rect">
            <a:avLst/>
          </a:prstGeom>
          <a:noFill/>
        </p:spPr>
        <p:txBody>
          <a:bodyPr wrap="square">
            <a:spAutoFit/>
          </a:bodyPr>
          <a:lstStyle/>
          <a:p>
            <a:pPr algn="ct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鉄道データや調査データ等で補正</a:t>
            </a:r>
            <a:endParaRPr lang="ja-JP" altLang="en-US" sz="1100" dirty="0">
              <a:latin typeface="BIZ UDPゴシック" panose="020B0400000000000000" pitchFamily="50" charset="-128"/>
              <a:ea typeface="BIZ UDPゴシック" panose="020B0400000000000000" pitchFamily="50" charset="-128"/>
            </a:endParaRPr>
          </a:p>
        </p:txBody>
      </p:sp>
      <p:pic>
        <p:nvPicPr>
          <p:cNvPr id="52" name="図 51" descr="ダイアグラム&#10;&#10;自動的に生成された説明">
            <a:extLst>
              <a:ext uri="{FF2B5EF4-FFF2-40B4-BE49-F238E27FC236}">
                <a16:creationId xmlns:a16="http://schemas.microsoft.com/office/drawing/2014/main" id="{20FBECA9-C00C-BBCC-26A3-DF24D4B66853}"/>
              </a:ext>
            </a:extLst>
          </p:cNvPr>
          <p:cNvPicPr>
            <a:picLocks noChangeAspect="1"/>
          </p:cNvPicPr>
          <p:nvPr/>
        </p:nvPicPr>
        <p:blipFill rotWithShape="1">
          <a:blip r:embed="rId6">
            <a:extLst>
              <a:ext uri="{28A0092B-C50C-407E-A947-70E740481C1C}">
                <a14:useLocalDpi xmlns:a14="http://schemas.microsoft.com/office/drawing/2010/main" val="0"/>
              </a:ext>
            </a:extLst>
          </a:blip>
          <a:srcRect l="57822" t="25138" r="27576" b="61253"/>
          <a:stretch/>
        </p:blipFill>
        <p:spPr>
          <a:xfrm>
            <a:off x="802058" y="1659017"/>
            <a:ext cx="1537436" cy="1414927"/>
          </a:xfrm>
          <a:prstGeom prst="ellipse">
            <a:avLst/>
          </a:prstGeom>
          <a:ln>
            <a:noFill/>
          </a:ln>
          <a:effectLst>
            <a:softEdge rad="112500"/>
          </a:effectLst>
        </p:spPr>
      </p:pic>
      <p:grpSp>
        <p:nvGrpSpPr>
          <p:cNvPr id="63" name="グループ化 62">
            <a:extLst>
              <a:ext uri="{FF2B5EF4-FFF2-40B4-BE49-F238E27FC236}">
                <a16:creationId xmlns:a16="http://schemas.microsoft.com/office/drawing/2014/main" id="{FACED934-6769-70E0-42BD-74EC77E0362C}"/>
              </a:ext>
            </a:extLst>
          </p:cNvPr>
          <p:cNvGrpSpPr/>
          <p:nvPr/>
        </p:nvGrpSpPr>
        <p:grpSpPr>
          <a:xfrm>
            <a:off x="720976" y="1696942"/>
            <a:ext cx="492274" cy="492274"/>
            <a:chOff x="802058" y="1839992"/>
            <a:chExt cx="369332" cy="369332"/>
          </a:xfrm>
        </p:grpSpPr>
        <p:sp>
          <p:nvSpPr>
            <p:cNvPr id="53" name="楕円 52">
              <a:extLst>
                <a:ext uri="{FF2B5EF4-FFF2-40B4-BE49-F238E27FC236}">
                  <a16:creationId xmlns:a16="http://schemas.microsoft.com/office/drawing/2014/main" id="{B8BBA7A5-B5D6-4F86-F412-7533CBF60504}"/>
                </a:ext>
              </a:extLst>
            </p:cNvPr>
            <p:cNvSpPr/>
            <p:nvPr/>
          </p:nvSpPr>
          <p:spPr bwMode="auto">
            <a:xfrm>
              <a:off x="802058" y="1839992"/>
              <a:ext cx="369332" cy="369332"/>
            </a:xfrm>
            <a:prstGeom prst="ellips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pic>
          <p:nvPicPr>
            <p:cNvPr id="55" name="図 54" descr="図形&#10;&#10;低い精度で自動的に生成された説明">
              <a:extLst>
                <a:ext uri="{FF2B5EF4-FFF2-40B4-BE49-F238E27FC236}">
                  <a16:creationId xmlns:a16="http://schemas.microsoft.com/office/drawing/2014/main" id="{B0BE2218-78B3-56B3-D16D-624A0277F5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36" y="1903667"/>
              <a:ext cx="325976" cy="244482"/>
            </a:xfrm>
            <a:prstGeom prst="rect">
              <a:avLst/>
            </a:prstGeom>
          </p:spPr>
        </p:pic>
      </p:grpSp>
      <p:grpSp>
        <p:nvGrpSpPr>
          <p:cNvPr id="65" name="グループ化 64">
            <a:extLst>
              <a:ext uri="{FF2B5EF4-FFF2-40B4-BE49-F238E27FC236}">
                <a16:creationId xmlns:a16="http://schemas.microsoft.com/office/drawing/2014/main" id="{2F20E8E0-09AB-69AB-8670-451DDCE4C386}"/>
              </a:ext>
            </a:extLst>
          </p:cNvPr>
          <p:cNvGrpSpPr/>
          <p:nvPr/>
        </p:nvGrpSpPr>
        <p:grpSpPr>
          <a:xfrm>
            <a:off x="3227827" y="2211388"/>
            <a:ext cx="492274" cy="492274"/>
            <a:chOff x="3626085" y="2876175"/>
            <a:chExt cx="492274" cy="492274"/>
          </a:xfrm>
        </p:grpSpPr>
        <p:sp>
          <p:nvSpPr>
            <p:cNvPr id="64" name="楕円 63">
              <a:extLst>
                <a:ext uri="{FF2B5EF4-FFF2-40B4-BE49-F238E27FC236}">
                  <a16:creationId xmlns:a16="http://schemas.microsoft.com/office/drawing/2014/main" id="{22D0F694-9322-D0CD-61F7-1D1AF4BCB483}"/>
                </a:ext>
              </a:extLst>
            </p:cNvPr>
            <p:cNvSpPr/>
            <p:nvPr/>
          </p:nvSpPr>
          <p:spPr bwMode="auto">
            <a:xfrm>
              <a:off x="3626085" y="2876175"/>
              <a:ext cx="492274" cy="492274"/>
            </a:xfrm>
            <a:prstGeom prst="ellips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pic>
          <p:nvPicPr>
            <p:cNvPr id="62" name="図 61" descr="座る, 暗い, コンピュータ, ノートパソコン が含まれている画像&#10;&#10;自動的に生成された説明">
              <a:extLst>
                <a:ext uri="{FF2B5EF4-FFF2-40B4-BE49-F238E27FC236}">
                  <a16:creationId xmlns:a16="http://schemas.microsoft.com/office/drawing/2014/main" id="{B148774C-AF2B-BDD0-56DD-B10BD4FA2C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1216" y="2936728"/>
              <a:ext cx="357074" cy="363166"/>
            </a:xfrm>
            <a:prstGeom prst="rect">
              <a:avLst/>
            </a:prstGeom>
          </p:spPr>
        </p:pic>
      </p:grpSp>
      <p:sp>
        <p:nvSpPr>
          <p:cNvPr id="66" name="テキスト ボックス 65">
            <a:extLst>
              <a:ext uri="{FF2B5EF4-FFF2-40B4-BE49-F238E27FC236}">
                <a16:creationId xmlns:a16="http://schemas.microsoft.com/office/drawing/2014/main" id="{4891C626-D8AD-B077-81A3-79A2217069BE}"/>
              </a:ext>
            </a:extLst>
          </p:cNvPr>
          <p:cNvSpPr txBox="1"/>
          <p:nvPr/>
        </p:nvSpPr>
        <p:spPr>
          <a:xfrm>
            <a:off x="723113" y="2174059"/>
            <a:ext cx="506870" cy="200055"/>
          </a:xfrm>
          <a:prstGeom prst="rect">
            <a:avLst/>
          </a:prstGeom>
          <a:noFill/>
        </p:spPr>
        <p:txBody>
          <a:bodyPr wrap="none" rtlCol="0">
            <a:spAutoFit/>
          </a:bodyPr>
          <a:lstStyle/>
          <a:p>
            <a:r>
              <a:rPr kumimoji="1" lang="en-US" altLang="ja-JP" sz="700" b="1" dirty="0">
                <a:effectLst>
                  <a:glow rad="127000">
                    <a:schemeClr val="bg1"/>
                  </a:glow>
                </a:effectLst>
              </a:rPr>
              <a:t>Beacon</a:t>
            </a:r>
            <a:endParaRPr kumimoji="1" lang="ja-JP" altLang="en-US" sz="700" b="1" dirty="0">
              <a:effectLst>
                <a:glow rad="127000">
                  <a:schemeClr val="bg1"/>
                </a:glow>
              </a:effectLst>
            </a:endParaRPr>
          </a:p>
        </p:txBody>
      </p:sp>
      <p:sp>
        <p:nvSpPr>
          <p:cNvPr id="67" name="テキスト ボックス 66">
            <a:extLst>
              <a:ext uri="{FF2B5EF4-FFF2-40B4-BE49-F238E27FC236}">
                <a16:creationId xmlns:a16="http://schemas.microsoft.com/office/drawing/2014/main" id="{FA3906ED-9177-1840-3788-770CA2D62047}"/>
              </a:ext>
            </a:extLst>
          </p:cNvPr>
          <p:cNvSpPr txBox="1"/>
          <p:nvPr/>
        </p:nvSpPr>
        <p:spPr>
          <a:xfrm>
            <a:off x="3293235" y="2676754"/>
            <a:ext cx="373820" cy="200055"/>
          </a:xfrm>
          <a:prstGeom prst="rect">
            <a:avLst/>
          </a:prstGeom>
          <a:noFill/>
        </p:spPr>
        <p:txBody>
          <a:bodyPr wrap="none" rtlCol="0">
            <a:spAutoFit/>
          </a:bodyPr>
          <a:lstStyle/>
          <a:p>
            <a:r>
              <a:rPr kumimoji="1" lang="en-US" altLang="ja-JP" sz="700" b="1" dirty="0">
                <a:effectLst>
                  <a:glow rad="127000">
                    <a:schemeClr val="bg1"/>
                  </a:glow>
                </a:effectLst>
              </a:rPr>
              <a:t>GPS</a:t>
            </a:r>
            <a:endParaRPr kumimoji="1" lang="ja-JP" altLang="en-US" sz="700" b="1" dirty="0">
              <a:effectLst>
                <a:glow rad="127000">
                  <a:schemeClr val="bg1"/>
                </a:glow>
              </a:effectLst>
            </a:endParaRPr>
          </a:p>
        </p:txBody>
      </p:sp>
      <p:pic>
        <p:nvPicPr>
          <p:cNvPr id="69" name="図 68">
            <a:extLst>
              <a:ext uri="{FF2B5EF4-FFF2-40B4-BE49-F238E27FC236}">
                <a16:creationId xmlns:a16="http://schemas.microsoft.com/office/drawing/2014/main" id="{4525CAF8-2ECD-EC53-0171-71286347768E}"/>
              </a:ext>
            </a:extLst>
          </p:cNvPr>
          <p:cNvPicPr>
            <a:picLocks noChangeAspect="1"/>
          </p:cNvPicPr>
          <p:nvPr/>
        </p:nvPicPr>
        <p:blipFill>
          <a:blip r:embed="rId9"/>
          <a:stretch>
            <a:fillRect/>
          </a:stretch>
        </p:blipFill>
        <p:spPr>
          <a:xfrm>
            <a:off x="10120152" y="2487095"/>
            <a:ext cx="1461613" cy="1461613"/>
          </a:xfrm>
          <a:prstGeom prst="rect">
            <a:avLst/>
          </a:prstGeom>
        </p:spPr>
      </p:pic>
      <p:sp>
        <p:nvSpPr>
          <p:cNvPr id="71" name="楕円 70">
            <a:extLst>
              <a:ext uri="{FF2B5EF4-FFF2-40B4-BE49-F238E27FC236}">
                <a16:creationId xmlns:a16="http://schemas.microsoft.com/office/drawing/2014/main" id="{B3560493-C4C8-B5DC-87E6-8A501CBEC784}"/>
              </a:ext>
            </a:extLst>
          </p:cNvPr>
          <p:cNvSpPr/>
          <p:nvPr/>
        </p:nvSpPr>
        <p:spPr bwMode="auto">
          <a:xfrm>
            <a:off x="10553700" y="2635107"/>
            <a:ext cx="1461600" cy="1461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74" name="フリーフォーム: 図形 73">
            <a:extLst>
              <a:ext uri="{FF2B5EF4-FFF2-40B4-BE49-F238E27FC236}">
                <a16:creationId xmlns:a16="http://schemas.microsoft.com/office/drawing/2014/main" id="{9C3CDAFC-FE85-CB40-8371-E7C3DB883D11}"/>
              </a:ext>
            </a:extLst>
          </p:cNvPr>
          <p:cNvSpPr/>
          <p:nvPr/>
        </p:nvSpPr>
        <p:spPr bwMode="auto">
          <a:xfrm rot="1373694">
            <a:off x="10215023" y="2819812"/>
            <a:ext cx="1236227" cy="1135521"/>
          </a:xfrm>
          <a:custGeom>
            <a:avLst/>
            <a:gdLst>
              <a:gd name="connsiteX0" fmla="*/ 682164 w 1236227"/>
              <a:gd name="connsiteY0" fmla="*/ 0 h 1135521"/>
              <a:gd name="connsiteX1" fmla="*/ 1236227 w 1236227"/>
              <a:gd name="connsiteY1" fmla="*/ 697488 h 1135521"/>
              <a:gd name="connsiteX2" fmla="*/ 1180684 w 1236227"/>
              <a:gd name="connsiteY2" fmla="*/ 803822 h 1135521"/>
              <a:gd name="connsiteX3" fmla="*/ 852832 w 1236227"/>
              <a:gd name="connsiteY3" fmla="*/ 1077760 h 1135521"/>
              <a:gd name="connsiteX4" fmla="*/ 58866 w 1236227"/>
              <a:gd name="connsiteY4" fmla="*/ 928552 h 1135521"/>
              <a:gd name="connsiteX5" fmla="*/ 0 w 1236227"/>
              <a:gd name="connsiteY5" fmla="*/ 858748 h 113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27" h="1135521">
                <a:moveTo>
                  <a:pt x="682164" y="0"/>
                </a:moveTo>
                <a:lnTo>
                  <a:pt x="1236227" y="697488"/>
                </a:lnTo>
                <a:lnTo>
                  <a:pt x="1180684" y="803822"/>
                </a:lnTo>
                <a:cubicBezTo>
                  <a:pt x="1103893" y="921789"/>
                  <a:pt x="992263" y="1018877"/>
                  <a:pt x="852832" y="1077760"/>
                </a:cubicBezTo>
                <a:cubicBezTo>
                  <a:pt x="573973" y="1195526"/>
                  <a:pt x="263111" y="1127023"/>
                  <a:pt x="58866" y="928552"/>
                </a:cubicBezTo>
                <a:lnTo>
                  <a:pt x="0" y="858748"/>
                </a:lnTo>
                <a:close/>
              </a:path>
            </a:pathLst>
          </a:cu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14" name="テキスト プレースホルダー 1">
            <a:extLst>
              <a:ext uri="{FF2B5EF4-FFF2-40B4-BE49-F238E27FC236}">
                <a16:creationId xmlns:a16="http://schemas.microsoft.com/office/drawing/2014/main" id="{09B782B4-6709-81BD-AE18-78CEAD3D26F1}"/>
              </a:ext>
            </a:extLst>
          </p:cNvPr>
          <p:cNvSpPr txBox="1">
            <a:spLocks/>
          </p:cNvSpPr>
          <p:nvPr/>
        </p:nvSpPr>
        <p:spPr>
          <a:xfrm>
            <a:off x="231006" y="107045"/>
            <a:ext cx="11729989" cy="444047"/>
          </a:xfrm>
          <a:prstGeom prst="rect">
            <a:avLst/>
          </a:prstGeom>
        </p:spPr>
        <p:txBody>
          <a:bodyPr anchor="ctr">
            <a:noAutofit/>
          </a:bodyPr>
          <a:lstStyle>
            <a:lvl1pPr marL="0" indent="0" algn="l" rtl="0" eaLnBrk="0" fontAlgn="base" hangingPunct="0">
              <a:spcBef>
                <a:spcPct val="20000"/>
              </a:spcBef>
              <a:spcAft>
                <a:spcPct val="0"/>
              </a:spcAft>
              <a:buNone/>
              <a:defRPr kumimoji="1" sz="2800" b="1">
                <a:solidFill>
                  <a:schemeClr val="bg1"/>
                </a:solidFill>
                <a:latin typeface="BIZ UDPゴシック" panose="020B0400000000000000" pitchFamily="50" charset="-128"/>
                <a:ea typeface="BIZ UDPゴシック" panose="020B0400000000000000"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sz="2133" kern="0" dirty="0"/>
              <a:t>データ計測方法　交通広告</a:t>
            </a:r>
            <a:r>
              <a:rPr lang="en-US" altLang="ja-JP" sz="2133" kern="0" dirty="0"/>
              <a:t>_</a:t>
            </a:r>
            <a:r>
              <a:rPr lang="ja-JP" altLang="en-US" sz="2133" kern="0" dirty="0"/>
              <a:t>車両デジタル媒体</a:t>
            </a:r>
          </a:p>
        </p:txBody>
      </p:sp>
    </p:spTree>
    <p:extLst>
      <p:ext uri="{BB962C8B-B14F-4D97-AF65-F5344CB8AC3E}">
        <p14:creationId xmlns:p14="http://schemas.microsoft.com/office/powerpoint/2010/main" val="319755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Media</a:t>
            </a:r>
            <a:r>
              <a:rPr lang="ja-JP" altLang="en-US" sz="2400" kern="1200" dirty="0"/>
              <a:t> </a:t>
            </a:r>
            <a:r>
              <a:rPr lang="en-US" altLang="ja-JP" sz="2400" kern="1200" dirty="0"/>
              <a:t>overview</a:t>
            </a:r>
            <a:r>
              <a:rPr lang="ja-JP" altLang="en-US" sz="2400" kern="1200" dirty="0"/>
              <a:t>　</a:t>
            </a:r>
            <a:r>
              <a:rPr lang="en-US" altLang="ja-JP" sz="1600" kern="1200" dirty="0"/>
              <a:t>-</a:t>
            </a:r>
            <a:r>
              <a:rPr lang="ja-JP" altLang="en-US" sz="1600" kern="1200" dirty="0"/>
              <a:t>メディア概要</a:t>
            </a:r>
            <a:r>
              <a:rPr lang="en-US" altLang="ja-JP" sz="1600" kern="1200" dirty="0"/>
              <a:t>-</a:t>
            </a:r>
            <a:r>
              <a:rPr lang="ja-JP" altLang="en-US" sz="1600" kern="1200" dirty="0"/>
              <a:t>　</a:t>
            </a:r>
            <a:endParaRPr lang="ja-JP" altLang="en-US" sz="2400" kern="1200" dirty="0"/>
          </a:p>
        </p:txBody>
      </p:sp>
      <p:sp>
        <p:nvSpPr>
          <p:cNvPr id="10" name="Rectangle 21">
            <a:extLst>
              <a:ext uri="{FF2B5EF4-FFF2-40B4-BE49-F238E27FC236}">
                <a16:creationId xmlns:a16="http://schemas.microsoft.com/office/drawing/2014/main" id="{FA703FCD-3759-FF0C-583B-B53FBB4AEED6}"/>
              </a:ext>
            </a:extLst>
          </p:cNvPr>
          <p:cNvSpPr>
            <a:spLocks noChangeArrowheads="1"/>
          </p:cNvSpPr>
          <p:nvPr/>
        </p:nvSpPr>
        <p:spPr bwMode="auto">
          <a:xfrm>
            <a:off x="524138" y="784582"/>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◯トレインチャンネルスポット</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CM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　全線セット</a:t>
            </a:r>
          </a:p>
        </p:txBody>
      </p:sp>
      <p:sp>
        <p:nvSpPr>
          <p:cNvPr id="65" name="Text Box 20">
            <a:extLst>
              <a:ext uri="{FF2B5EF4-FFF2-40B4-BE49-F238E27FC236}">
                <a16:creationId xmlns:a16="http://schemas.microsoft.com/office/drawing/2014/main" id="{C504F1CE-C169-893D-5DC3-D1E7B308D714}"/>
              </a:ext>
            </a:extLst>
          </p:cNvPr>
          <p:cNvSpPr txBox="1">
            <a:spLocks noChangeArrowheads="1"/>
          </p:cNvSpPr>
          <p:nvPr/>
        </p:nvSpPr>
        <p:spPr bwMode="auto">
          <a:xfrm>
            <a:off x="7232145" y="6260860"/>
            <a:ext cx="4468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spcAft>
                <a:spcPts val="0"/>
              </a:spcAft>
              <a:defRPr/>
            </a:pP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１、山手線</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横須賀・総武線快速以外の路線において、夜帯は日曜日のみ２４時００分放映終了となります。</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※2024/3/21</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現在の媒体情報です。情報内容は変更される場合がありますので、ご了承ください。　</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p>
        </p:txBody>
      </p:sp>
      <p:pic>
        <p:nvPicPr>
          <p:cNvPr id="8" name="Picture 2" descr="https://www.j-3s.com/J3S/guid/%E3%82%AC%E3%82%A4%E3%83%80%E3%83%B3%E3%82%B9/ds_22_train-ch_01.jpg">
            <a:extLst>
              <a:ext uri="{FF2B5EF4-FFF2-40B4-BE49-F238E27FC236}">
                <a16:creationId xmlns:a16="http://schemas.microsoft.com/office/drawing/2014/main" id="{6566BABF-C4B2-3508-3DD7-5756697519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520" y="1677858"/>
            <a:ext cx="3048584" cy="146027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06330BD0-CF27-6C9D-F93B-21C34304DA63}"/>
              </a:ext>
            </a:extLst>
          </p:cNvPr>
          <p:cNvSpPr txBox="1"/>
          <p:nvPr/>
        </p:nvSpPr>
        <p:spPr>
          <a:xfrm>
            <a:off x="524137" y="1046131"/>
            <a:ext cx="6333863" cy="4247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山手線を含む、</a:t>
            </a:r>
            <a:r>
              <a:rPr kumimoji="1" lang="en-US" altLang="ja-JP"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JR</a:t>
            </a: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東日本の首都圏の主要路線の車内サイネージ（トレインチャンネル、サイドチャンネル）で広告配信ができます。首都圏で多くのリーチの獲得が可能になります。</a:t>
            </a:r>
          </a:p>
        </p:txBody>
      </p:sp>
      <p:sp>
        <p:nvSpPr>
          <p:cNvPr id="15" name="四角形: 角を丸くする 14">
            <a:extLst>
              <a:ext uri="{FF2B5EF4-FFF2-40B4-BE49-F238E27FC236}">
                <a16:creationId xmlns:a16="http://schemas.microsoft.com/office/drawing/2014/main" id="{5CDF6977-1D77-DA38-1FA4-C33A653A4E8F}"/>
              </a:ext>
            </a:extLst>
          </p:cNvPr>
          <p:cNvSpPr/>
          <p:nvPr/>
        </p:nvSpPr>
        <p:spPr bwMode="auto">
          <a:xfrm>
            <a:off x="11149829" y="31222"/>
            <a:ext cx="943827" cy="579359"/>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JR</a:t>
            </a:r>
            <a:r>
              <a:rPr kumimoji="0"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東</a:t>
            </a:r>
          </a:p>
        </p:txBody>
      </p:sp>
      <p:graphicFrame>
        <p:nvGraphicFramePr>
          <p:cNvPr id="9" name="表 68">
            <a:extLst>
              <a:ext uri="{FF2B5EF4-FFF2-40B4-BE49-F238E27FC236}">
                <a16:creationId xmlns:a16="http://schemas.microsoft.com/office/drawing/2014/main" id="{57C6211D-4314-7F87-793A-4202C24158CE}"/>
              </a:ext>
            </a:extLst>
          </p:cNvPr>
          <p:cNvGraphicFramePr>
            <a:graphicFrameLocks noGrp="1"/>
          </p:cNvGraphicFramePr>
          <p:nvPr>
            <p:extLst>
              <p:ext uri="{D42A27DB-BD31-4B8C-83A1-F6EECF244321}">
                <p14:modId xmlns:p14="http://schemas.microsoft.com/office/powerpoint/2010/main" val="111330561"/>
              </p:ext>
            </p:extLst>
          </p:nvPr>
        </p:nvGraphicFramePr>
        <p:xfrm>
          <a:off x="607233" y="3527763"/>
          <a:ext cx="6797831" cy="3058668"/>
        </p:xfrm>
        <a:graphic>
          <a:graphicData uri="http://schemas.openxmlformats.org/drawingml/2006/table">
            <a:tbl>
              <a:tblPr firstRow="1" bandRow="1">
                <a:tableStyleId>{5940675A-B579-460E-94D1-54222C63F5DA}</a:tableStyleId>
              </a:tblPr>
              <a:tblGrid>
                <a:gridCol w="1532490">
                  <a:extLst>
                    <a:ext uri="{9D8B030D-6E8A-4147-A177-3AD203B41FA5}">
                      <a16:colId xmlns:a16="http://schemas.microsoft.com/office/drawing/2014/main" val="3746922285"/>
                    </a:ext>
                  </a:extLst>
                </a:gridCol>
                <a:gridCol w="1424286">
                  <a:extLst>
                    <a:ext uri="{9D8B030D-6E8A-4147-A177-3AD203B41FA5}">
                      <a16:colId xmlns:a16="http://schemas.microsoft.com/office/drawing/2014/main" val="2978525474"/>
                    </a:ext>
                  </a:extLst>
                </a:gridCol>
                <a:gridCol w="1156275">
                  <a:extLst>
                    <a:ext uri="{9D8B030D-6E8A-4147-A177-3AD203B41FA5}">
                      <a16:colId xmlns:a16="http://schemas.microsoft.com/office/drawing/2014/main" val="2119261865"/>
                    </a:ext>
                  </a:extLst>
                </a:gridCol>
                <a:gridCol w="1536065">
                  <a:extLst>
                    <a:ext uri="{9D8B030D-6E8A-4147-A177-3AD203B41FA5}">
                      <a16:colId xmlns:a16="http://schemas.microsoft.com/office/drawing/2014/main" val="3255687917"/>
                    </a:ext>
                  </a:extLst>
                </a:gridCol>
                <a:gridCol w="1148715">
                  <a:extLst>
                    <a:ext uri="{9D8B030D-6E8A-4147-A177-3AD203B41FA5}">
                      <a16:colId xmlns:a16="http://schemas.microsoft.com/office/drawing/2014/main" val="3786699449"/>
                    </a:ext>
                  </a:extLst>
                </a:gridCol>
              </a:tblGrid>
              <a:tr h="167014">
                <a:tc rowSpan="6">
                  <a:txBody>
                    <a:bodyPr/>
                    <a:lstStyle/>
                    <a:p>
                      <a:pPr algn="just"/>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■掲出路線および面数</a:t>
                      </a:r>
                      <a:endPar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just"/>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　　　（１編成あたり）</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山手線</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Tch</a:t>
                      </a:r>
                      <a:r>
                        <a:rPr kumimoji="1" lang="ja-JP" altLang="en-US" sz="105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１１両８８面</a:t>
                      </a:r>
                      <a:endParaRPr kumimoji="1" lang="en-US" altLang="ja-JP" sz="105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サイド</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11</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両</a:t>
                      </a:r>
                      <a:r>
                        <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20</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面</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南武線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6</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48</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867852"/>
                  </a:ext>
                </a:extLst>
              </a:tr>
              <a:tr h="167014">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中央線快速</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常磐線各停</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574996"/>
                  </a:ext>
                </a:extLst>
              </a:tr>
              <a:tr h="167014">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京浜東北線・根岸線　</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中央線・総武線各駅停車</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515186"/>
                  </a:ext>
                </a:extLst>
              </a:tr>
              <a:tr h="167014">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京葉線</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横須賀･総武線快速</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Tch15</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104</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サイド</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15</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19</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6757904"/>
                  </a:ext>
                </a:extLst>
              </a:tr>
              <a:tr h="167014">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埼京線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ゆりかもめ</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7500</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系</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6</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24</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363061"/>
                  </a:ext>
                </a:extLst>
              </a:tr>
              <a:tr h="167014">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横浜線</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8</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両</a:t>
                      </a:r>
                      <a:r>
                        <a:rPr kumimoji="1" lang="en-US" altLang="ja-JP"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64</a:t>
                      </a:r>
                      <a:r>
                        <a:rPr kumimoji="1" lang="ja-JP" altLang="en-US" sz="1050" b="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合計</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36,321</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3677771"/>
                  </a:ext>
                </a:extLst>
              </a:tr>
              <a:tr h="379577">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■画面サイズ</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１７インチ（１６：９）　</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中央線快速</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中央線・中央総武線各駅停車は</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15</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インチ（４：３）</a:t>
                      </a:r>
                      <a:endPar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横須賀・総武線快速は</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21.5</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インチ（１６：９）</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lnT w="12700" cmpd="sng">
                      <a:noFill/>
                    </a:lnT>
                  </a:tcPr>
                </a:tc>
                <a:extLst>
                  <a:ext uri="{0D108BD9-81ED-4DB2-BD59-A6C34878D82A}">
                    <a16:rowId xmlns:a16="http://schemas.microsoft.com/office/drawing/2014/main" val="488555882"/>
                  </a:ext>
                </a:extLst>
              </a:tr>
              <a:tr h="167014">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■媒体稼働時間</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始発～終電</a:t>
                      </a:r>
                      <a:r>
                        <a:rPr kumimoji="1" lang="en-US" altLang="ja-JP" sz="90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900" b="0" dirty="0">
                          <a:solidFill>
                            <a:schemeClr val="tx1">
                              <a:lumMod val="85000"/>
                              <a:lumOff val="15000"/>
                            </a:schemeClr>
                          </a:solidFill>
                          <a:latin typeface="BIZ UDPゴシック" panose="020B0400000000000000" pitchFamily="50" charset="-128"/>
                          <a:ea typeface="BIZ UDPゴシック" panose="020B0400000000000000" pitchFamily="50" charset="-128"/>
                        </a:rPr>
                        <a:t>１</a:t>
                      </a:r>
                      <a:endPar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tcPr>
                </a:tc>
                <a:extLst>
                  <a:ext uri="{0D108BD9-81ED-4DB2-BD59-A6C34878D82A}">
                    <a16:rowId xmlns:a16="http://schemas.microsoft.com/office/drawing/2014/main" val="574527261"/>
                  </a:ext>
                </a:extLst>
              </a:tr>
              <a:tr h="155100">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■仕様</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枠</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15</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秒</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20</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分ロール）</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tcPr>
                </a:tc>
                <a:extLst>
                  <a:ext uri="{0D108BD9-81ED-4DB2-BD59-A6C34878D82A}">
                    <a16:rowId xmlns:a16="http://schemas.microsoft.com/office/drawing/2014/main" val="4232893513"/>
                  </a:ext>
                </a:extLst>
              </a:tr>
              <a:tr h="167014">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■意匠種別</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動画（</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MPEG-2</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mpd="sng">
                      <a:noFill/>
                    </a:lnL>
                  </a:tcPr>
                </a:tc>
                <a:extLst>
                  <a:ext uri="{0D108BD9-81ED-4DB2-BD59-A6C34878D82A}">
                    <a16:rowId xmlns:a16="http://schemas.microsoft.com/office/drawing/2014/main" val="3829835420"/>
                  </a:ext>
                </a:extLst>
              </a:tr>
            </a:tbl>
          </a:graphicData>
        </a:graphic>
      </p:graphicFrame>
      <p:pic>
        <p:nvPicPr>
          <p:cNvPr id="1026" name="Picture 2">
            <a:extLst>
              <a:ext uri="{FF2B5EF4-FFF2-40B4-BE49-F238E27FC236}">
                <a16:creationId xmlns:a16="http://schemas.microsoft.com/office/drawing/2014/main" id="{C5EFC0F5-F99F-3569-8793-389112AFD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330" y="1677858"/>
            <a:ext cx="2642819" cy="146147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ダイアグラム&#10;&#10;自動的に生成された説明">
            <a:extLst>
              <a:ext uri="{FF2B5EF4-FFF2-40B4-BE49-F238E27FC236}">
                <a16:creationId xmlns:a16="http://schemas.microsoft.com/office/drawing/2014/main" id="{C5D7EF52-2A88-ECE8-6CFC-E819F0C9AD9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25"/>
          <a:stretch/>
        </p:blipFill>
        <p:spPr>
          <a:xfrm>
            <a:off x="6861679" y="852238"/>
            <a:ext cx="4723088" cy="3124446"/>
          </a:xfrm>
          <a:prstGeom prst="rect">
            <a:avLst/>
          </a:prstGeom>
        </p:spPr>
      </p:pic>
      <p:pic>
        <p:nvPicPr>
          <p:cNvPr id="11" name="図 10" descr="グラフ, テーブル&#10;&#10;中程度の精度で自動的に生成された説明">
            <a:extLst>
              <a:ext uri="{FF2B5EF4-FFF2-40B4-BE49-F238E27FC236}">
                <a16:creationId xmlns:a16="http://schemas.microsoft.com/office/drawing/2014/main" id="{3D030646-DFF9-D61E-6998-E8350526E47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8393" t="10922"/>
          <a:stretch/>
        </p:blipFill>
        <p:spPr>
          <a:xfrm>
            <a:off x="9390346" y="3589438"/>
            <a:ext cx="1986705" cy="3058668"/>
          </a:xfrm>
          <a:prstGeom prst="rect">
            <a:avLst/>
          </a:prstGeom>
        </p:spPr>
      </p:pic>
    </p:spTree>
    <p:extLst>
      <p:ext uri="{BB962C8B-B14F-4D97-AF65-F5344CB8AC3E}">
        <p14:creationId xmlns:p14="http://schemas.microsoft.com/office/powerpoint/2010/main" val="85250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descr="図形&#10;&#10;自動的に生成された説明">
            <a:extLst>
              <a:ext uri="{FF2B5EF4-FFF2-40B4-BE49-F238E27FC236}">
                <a16:creationId xmlns:a16="http://schemas.microsoft.com/office/drawing/2014/main" id="{53B65C47-EA36-07AD-F25D-DE15DCE199C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34912" y="2066033"/>
            <a:ext cx="2641793" cy="1982208"/>
          </a:xfrm>
          <a:prstGeom prst="rect">
            <a:avLst/>
          </a:prstGeom>
          <a:effectLst>
            <a:softEdge rad="63500"/>
          </a:effectLst>
          <a:scene3d>
            <a:camera prst="perspectiveRelaxedModerately"/>
            <a:lightRig rig="threePt" dir="t"/>
          </a:scene3d>
        </p:spPr>
      </p:pic>
      <p:sp>
        <p:nvSpPr>
          <p:cNvPr id="29" name="四角形: 角を丸くする 28">
            <a:extLst>
              <a:ext uri="{FF2B5EF4-FFF2-40B4-BE49-F238E27FC236}">
                <a16:creationId xmlns:a16="http://schemas.microsoft.com/office/drawing/2014/main" id="{4EE9ED40-C6D1-7ACF-0F19-AF1C39588FE8}"/>
              </a:ext>
            </a:extLst>
          </p:cNvPr>
          <p:cNvSpPr/>
          <p:nvPr/>
        </p:nvSpPr>
        <p:spPr>
          <a:xfrm>
            <a:off x="4290426"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5B1B4917-2738-88F0-9C8F-8123B04A2A99}"/>
              </a:ext>
            </a:extLst>
          </p:cNvPr>
          <p:cNvSpPr/>
          <p:nvPr/>
        </p:nvSpPr>
        <p:spPr>
          <a:xfrm>
            <a:off x="8117394" y="1031473"/>
            <a:ext cx="3614612" cy="3021291"/>
          </a:xfrm>
          <a:prstGeom prst="roundRect">
            <a:avLst>
              <a:gd name="adj" fmla="val 3530"/>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D6B34E7-5DD9-5C7C-3ED4-555471893EED}"/>
              </a:ext>
            </a:extLst>
          </p:cNvPr>
          <p:cNvSpPr/>
          <p:nvPr/>
        </p:nvSpPr>
        <p:spPr>
          <a:xfrm>
            <a:off x="557392"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6" y="107045"/>
            <a:ext cx="11729989" cy="444047"/>
          </a:xfrm>
        </p:spPr>
        <p:txBody>
          <a:bodyPr>
            <a:noAutofit/>
          </a:bodyPr>
          <a:lstStyle/>
          <a:p>
            <a:r>
              <a:rPr lang="ja-JP" altLang="en-US" sz="2130" dirty="0"/>
              <a:t>データ計測方法　交通広告</a:t>
            </a:r>
            <a:r>
              <a:rPr lang="en-US" altLang="ja-JP" sz="2130" dirty="0"/>
              <a:t>_</a:t>
            </a:r>
            <a:r>
              <a:rPr lang="ja-JP" altLang="en-US" sz="2130" dirty="0"/>
              <a:t>車両デジタル媒体</a:t>
            </a:r>
          </a:p>
        </p:txBody>
      </p:sp>
      <p:sp>
        <p:nvSpPr>
          <p:cNvPr id="19" name="テキスト ボックス 18">
            <a:extLst>
              <a:ext uri="{FF2B5EF4-FFF2-40B4-BE49-F238E27FC236}">
                <a16:creationId xmlns:a16="http://schemas.microsoft.com/office/drawing/2014/main" id="{D290E37A-0090-BE5F-939C-37125E543AB7}"/>
              </a:ext>
            </a:extLst>
          </p:cNvPr>
          <p:cNvSpPr txBox="1"/>
          <p:nvPr/>
        </p:nvSpPr>
        <p:spPr>
          <a:xfrm>
            <a:off x="570223" y="1212719"/>
            <a:ext cx="3500627"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リアルタイムデータの取得</a:t>
            </a:r>
            <a:endPar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842EA33-5C33-0219-BA6E-831ED94BB576}"/>
              </a:ext>
            </a:extLst>
          </p:cNvPr>
          <p:cNvSpPr txBox="1"/>
          <p:nvPr/>
        </p:nvSpPr>
        <p:spPr>
          <a:xfrm>
            <a:off x="4290425" y="1212719"/>
            <a:ext cx="3513457"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車両乗車人数を拡大推計</a:t>
            </a:r>
            <a:endPar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FA97F57-516A-AAB5-BE6A-974D1E8FBB14}"/>
              </a:ext>
            </a:extLst>
          </p:cNvPr>
          <p:cNvSpPr txBox="1"/>
          <p:nvPr/>
        </p:nvSpPr>
        <p:spPr>
          <a:xfrm>
            <a:off x="570223" y="4264178"/>
            <a:ext cx="3500627" cy="954107"/>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山手線搭載のビーコンや</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GPS</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を活用した乗車判定モデル（詳細</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P32</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）を活用しリアルタイムデータを</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取得。当データにより、性</a:t>
            </a:r>
            <a:r>
              <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年代</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も</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判別。</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39A9DD7-29EF-C4BE-34CA-B2C8F8FC4A56}"/>
              </a:ext>
            </a:extLst>
          </p:cNvPr>
          <p:cNvSpPr txBox="1"/>
          <p:nvPr/>
        </p:nvSpPr>
        <p:spPr>
          <a:xfrm>
            <a:off x="4290424" y="4264178"/>
            <a:ext cx="3513458" cy="738664"/>
          </a:xfrm>
          <a:prstGeom prst="rect">
            <a:avLst/>
          </a:prstGeom>
          <a:noFill/>
        </p:spPr>
        <p:txBody>
          <a:bodyPr wrap="square">
            <a:spAutoFit/>
          </a:bodyPr>
          <a:lstStyle/>
          <a:p>
            <a:pPr font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取得データは全数ではないため、鉄道データや調査データ等で補正並びに拡大推計を行い、対象路線の乗車人数を推計する。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F802D81-7762-62ED-8751-090DEB5E08F6}"/>
              </a:ext>
            </a:extLst>
          </p:cNvPr>
          <p:cNvSpPr txBox="1"/>
          <p:nvPr/>
        </p:nvSpPr>
        <p:spPr>
          <a:xfrm>
            <a:off x="8117392" y="4264178"/>
            <a:ext cx="3614612" cy="523220"/>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車両内で媒体毎に可視範囲を設定し、</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font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広告枠単位でのインプレッションを算出。</a:t>
            </a:r>
            <a:endParaRPr lang="zh-TW"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3086217-6E12-02A8-506B-056B1567FF24}"/>
              </a:ext>
            </a:extLst>
          </p:cNvPr>
          <p:cNvSpPr txBox="1"/>
          <p:nvPr/>
        </p:nvSpPr>
        <p:spPr>
          <a:xfrm>
            <a:off x="8117392" y="1212719"/>
            <a:ext cx="3614612" cy="369332"/>
          </a:xfrm>
          <a:prstGeom prst="rect">
            <a:avLst/>
          </a:prstGeom>
          <a:noFill/>
        </p:spPr>
        <p:txBody>
          <a:bodyPr wrap="square" rtlCol="0">
            <a:spAutoFit/>
          </a:bodyPr>
          <a:lstStyle/>
          <a:p>
            <a:pPr algn="ct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インプレッションを</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算出</a:t>
            </a:r>
          </a:p>
        </p:txBody>
      </p:sp>
      <p:grpSp>
        <p:nvGrpSpPr>
          <p:cNvPr id="2" name="グループ化 1">
            <a:extLst>
              <a:ext uri="{FF2B5EF4-FFF2-40B4-BE49-F238E27FC236}">
                <a16:creationId xmlns:a16="http://schemas.microsoft.com/office/drawing/2014/main" id="{9FF6B47C-A650-BD07-301A-A1364D6DD926}"/>
              </a:ext>
            </a:extLst>
          </p:cNvPr>
          <p:cNvGrpSpPr/>
          <p:nvPr/>
        </p:nvGrpSpPr>
        <p:grpSpPr>
          <a:xfrm>
            <a:off x="8357059" y="1689210"/>
            <a:ext cx="2310316" cy="1901380"/>
            <a:chOff x="5553372" y="1383460"/>
            <a:chExt cx="5805643" cy="4778019"/>
          </a:xfrm>
        </p:grpSpPr>
        <p:pic>
          <p:nvPicPr>
            <p:cNvPr id="3" name="図 2" descr="グラフィカル ユーザー インターフェイス&#10;&#10;低い精度で自動的に生成された説明">
              <a:extLst>
                <a:ext uri="{FF2B5EF4-FFF2-40B4-BE49-F238E27FC236}">
                  <a16:creationId xmlns:a16="http://schemas.microsoft.com/office/drawing/2014/main" id="{EDBB315E-F704-C791-F6BF-F09F272D1C77}"/>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553372" y="1511712"/>
              <a:ext cx="5805643" cy="4649767"/>
            </a:xfrm>
            <a:prstGeom prst="rect">
              <a:avLst/>
            </a:prstGeom>
          </p:spPr>
        </p:pic>
        <p:sp>
          <p:nvSpPr>
            <p:cNvPr id="4" name="正方形/長方形 3">
              <a:extLst>
                <a:ext uri="{FF2B5EF4-FFF2-40B4-BE49-F238E27FC236}">
                  <a16:creationId xmlns:a16="http://schemas.microsoft.com/office/drawing/2014/main" id="{D0E66DB8-00E2-4977-B984-06BC1B109B92}"/>
                </a:ext>
              </a:extLst>
            </p:cNvPr>
            <p:cNvSpPr/>
            <p:nvPr/>
          </p:nvSpPr>
          <p:spPr>
            <a:xfrm>
              <a:off x="7645005" y="2847817"/>
              <a:ext cx="728755" cy="299359"/>
            </a:xfrm>
            <a:prstGeom prst="rect">
              <a:avLst/>
            </a:prstGeom>
            <a:solidFill>
              <a:srgbClr val="FFFF00"/>
            </a:solidFill>
            <a:ln>
              <a:noFill/>
            </a:ln>
            <a:effectLst>
              <a:glow rad="228600">
                <a:schemeClr val="accent4">
                  <a:satMod val="175000"/>
                  <a:alpha val="40000"/>
                </a:schemeClr>
              </a:glo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801BEF1-2BAB-C89B-9725-1F31C88A4A2B}"/>
                </a:ext>
              </a:extLst>
            </p:cNvPr>
            <p:cNvSpPr/>
            <p:nvPr/>
          </p:nvSpPr>
          <p:spPr>
            <a:xfrm>
              <a:off x="9389239" y="2482265"/>
              <a:ext cx="1006171" cy="379780"/>
            </a:xfrm>
            <a:prstGeom prst="rect">
              <a:avLst/>
            </a:prstGeom>
            <a:solidFill>
              <a:srgbClr val="FFFF00"/>
            </a:solidFill>
            <a:ln>
              <a:noFill/>
            </a:ln>
            <a:effectLst>
              <a:glow rad="228600">
                <a:schemeClr val="accent4">
                  <a:satMod val="175000"/>
                  <a:alpha val="40000"/>
                </a:schemeClr>
              </a:glo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部分円 5">
              <a:extLst>
                <a:ext uri="{FF2B5EF4-FFF2-40B4-BE49-F238E27FC236}">
                  <a16:creationId xmlns:a16="http://schemas.microsoft.com/office/drawing/2014/main" id="{72F06299-84E5-FD7E-03AD-A44D5F131B24}"/>
                </a:ext>
              </a:extLst>
            </p:cNvPr>
            <p:cNvSpPr/>
            <p:nvPr/>
          </p:nvSpPr>
          <p:spPr>
            <a:xfrm rot="735999">
              <a:off x="7078828" y="1847253"/>
              <a:ext cx="2268643" cy="2806978"/>
            </a:xfrm>
            <a:prstGeom prst="pie">
              <a:avLst>
                <a:gd name="adj1" fmla="val 879165"/>
                <a:gd name="adj2" fmla="val 4268828"/>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部分円 9">
              <a:extLst>
                <a:ext uri="{FF2B5EF4-FFF2-40B4-BE49-F238E27FC236}">
                  <a16:creationId xmlns:a16="http://schemas.microsoft.com/office/drawing/2014/main" id="{884C48D7-B244-40A8-EA13-FEBFB87D10B1}"/>
                </a:ext>
              </a:extLst>
            </p:cNvPr>
            <p:cNvSpPr/>
            <p:nvPr/>
          </p:nvSpPr>
          <p:spPr>
            <a:xfrm rot="4737719">
              <a:off x="8703068" y="1710635"/>
              <a:ext cx="2699642" cy="2045292"/>
            </a:xfrm>
            <a:prstGeom prst="pie">
              <a:avLst>
                <a:gd name="adj1" fmla="val 734395"/>
                <a:gd name="adj2" fmla="val 4130476"/>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A1CB7AAF-74C7-00F5-3E31-3273B0702084}"/>
                </a:ext>
              </a:extLst>
            </p:cNvPr>
            <p:cNvSpPr/>
            <p:nvPr/>
          </p:nvSpPr>
          <p:spPr>
            <a:xfrm>
              <a:off x="7231423" y="3581422"/>
              <a:ext cx="365291" cy="218858"/>
            </a:xfrm>
            <a:prstGeom prst="rect">
              <a:avLst/>
            </a:prstGeom>
            <a:solidFill>
              <a:srgbClr val="FFFF00"/>
            </a:solidFill>
            <a:ln>
              <a:noFill/>
            </a:ln>
            <a:effectLst>
              <a:glow rad="228600">
                <a:schemeClr val="accent4">
                  <a:satMod val="175000"/>
                  <a:alpha val="40000"/>
                </a:schemeClr>
              </a:glo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部分円 17">
              <a:extLst>
                <a:ext uri="{FF2B5EF4-FFF2-40B4-BE49-F238E27FC236}">
                  <a16:creationId xmlns:a16="http://schemas.microsoft.com/office/drawing/2014/main" id="{615169E3-1D9A-2AE7-F693-5FDE78AFBDE8}"/>
                </a:ext>
              </a:extLst>
            </p:cNvPr>
            <p:cNvSpPr/>
            <p:nvPr/>
          </p:nvSpPr>
          <p:spPr>
            <a:xfrm rot="415770">
              <a:off x="6584401" y="2699447"/>
              <a:ext cx="1681579" cy="2205222"/>
            </a:xfrm>
            <a:prstGeom prst="pie">
              <a:avLst>
                <a:gd name="adj1" fmla="val 1354304"/>
                <a:gd name="adj2" fmla="val 4268828"/>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 name="テキスト ボックス 21">
            <a:extLst>
              <a:ext uri="{FF2B5EF4-FFF2-40B4-BE49-F238E27FC236}">
                <a16:creationId xmlns:a16="http://schemas.microsoft.com/office/drawing/2014/main" id="{DABF1365-A317-26AC-1DD7-2A5362924758}"/>
              </a:ext>
            </a:extLst>
          </p:cNvPr>
          <p:cNvSpPr txBox="1"/>
          <p:nvPr/>
        </p:nvSpPr>
        <p:spPr>
          <a:xfrm>
            <a:off x="557392" y="5846904"/>
            <a:ext cx="11237720" cy="820802"/>
          </a:xfrm>
          <a:prstGeom prst="rect">
            <a:avLst/>
          </a:prstGeom>
          <a:noFill/>
        </p:spPr>
        <p:txBody>
          <a:bodyPr wrap="square" anchor="b">
            <a:spAutoFit/>
          </a:bodyPr>
          <a:lstStyle/>
          <a:p>
            <a:pPr defTabSz="609585">
              <a:lnSpc>
                <a:spcPct val="110000"/>
              </a:lnSpc>
            </a:pP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 </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広告接触レベルは、</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WOO</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World Out-Of-Home Organization</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）で定義された</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Opportunity to Contact</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）を採用。</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は「オーディエンスがフレームを見ることが</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できるエリアに存在し、その移動方向において視認範囲内にフレームが存在し、障害物が無く、フレームのサイズに応じて取り決められた最大および最小視認距離内にある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オーディエンス」と定義されている。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1"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可視範囲は</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⽬視での実地調査を⾏いスクリーン毎</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定義</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68" name="グループ化 67">
            <a:extLst>
              <a:ext uri="{FF2B5EF4-FFF2-40B4-BE49-F238E27FC236}">
                <a16:creationId xmlns:a16="http://schemas.microsoft.com/office/drawing/2014/main" id="{7F13AEF2-549B-36D9-85EF-F6E28E196A3B}"/>
              </a:ext>
            </a:extLst>
          </p:cNvPr>
          <p:cNvGrpSpPr/>
          <p:nvPr/>
        </p:nvGrpSpPr>
        <p:grpSpPr>
          <a:xfrm>
            <a:off x="4577889" y="1985925"/>
            <a:ext cx="2896615" cy="1240081"/>
            <a:chOff x="4560166" y="2166900"/>
            <a:chExt cx="2896615" cy="1240081"/>
          </a:xfrm>
        </p:grpSpPr>
        <p:cxnSp>
          <p:nvCxnSpPr>
            <p:cNvPr id="37" name="直線コネクタ 36">
              <a:extLst>
                <a:ext uri="{FF2B5EF4-FFF2-40B4-BE49-F238E27FC236}">
                  <a16:creationId xmlns:a16="http://schemas.microsoft.com/office/drawing/2014/main" id="{2DC08370-DBF7-AE5A-4D4E-91EF35B95ED0}"/>
                </a:ext>
              </a:extLst>
            </p:cNvPr>
            <p:cNvCxnSpPr>
              <a:cxnSpLocks/>
              <a:stCxn id="36" idx="0"/>
              <a:endCxn id="35" idx="1"/>
            </p:cNvCxnSpPr>
            <p:nvPr/>
          </p:nvCxnSpPr>
          <p:spPr>
            <a:xfrm flipV="1">
              <a:off x="5145948" y="2262570"/>
              <a:ext cx="1404393" cy="749899"/>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4D73910-AC34-95BC-B356-8999F9CDEA14}"/>
                </a:ext>
              </a:extLst>
            </p:cNvPr>
            <p:cNvCxnSpPr>
              <a:cxnSpLocks/>
              <a:stCxn id="36" idx="4"/>
            </p:cNvCxnSpPr>
            <p:nvPr/>
          </p:nvCxnSpPr>
          <p:spPr>
            <a:xfrm flipV="1">
              <a:off x="5145948" y="3323086"/>
              <a:ext cx="1790742" cy="16742"/>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9BFB4574-EBE8-D234-7CF2-923CCF01D710}"/>
                </a:ext>
              </a:extLst>
            </p:cNvPr>
            <p:cNvSpPr/>
            <p:nvPr/>
          </p:nvSpPr>
          <p:spPr>
            <a:xfrm>
              <a:off x="4560166" y="2166900"/>
              <a:ext cx="1171566" cy="117293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37CD3CF0-71F5-9FE2-01BB-2CC1D305562A}"/>
                </a:ext>
              </a:extLst>
            </p:cNvPr>
            <p:cNvSpPr/>
            <p:nvPr/>
          </p:nvSpPr>
          <p:spPr>
            <a:xfrm rot="708673">
              <a:off x="6285215" y="2166900"/>
              <a:ext cx="1171566" cy="1172930"/>
            </a:xfrm>
            <a:prstGeom prst="ellipse">
              <a:avLst/>
            </a:prstGeom>
            <a:solidFill>
              <a:srgbClr val="65DEFF"/>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811C2447-D6D6-7D0D-8A94-075B1323340A}"/>
                </a:ext>
              </a:extLst>
            </p:cNvPr>
            <p:cNvSpPr/>
            <p:nvPr/>
          </p:nvSpPr>
          <p:spPr>
            <a:xfrm>
              <a:off x="4982458" y="3012468"/>
              <a:ext cx="326979" cy="327360"/>
            </a:xfrm>
            <a:prstGeom prst="ellipse">
              <a:avLst/>
            </a:prstGeom>
            <a:solidFill>
              <a:srgbClr val="00B0F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54A157CD-3907-034F-ABBA-66B66FCB044E}"/>
                </a:ext>
              </a:extLst>
            </p:cNvPr>
            <p:cNvSpPr/>
            <p:nvPr/>
          </p:nvSpPr>
          <p:spPr>
            <a:xfrm rot="20700000">
              <a:off x="5577110" y="2862271"/>
              <a:ext cx="700536" cy="2298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E6E53CE-5C86-43F7-0825-6CC1B9CE7120}"/>
                </a:ext>
              </a:extLst>
            </p:cNvPr>
            <p:cNvSpPr txBox="1"/>
            <p:nvPr/>
          </p:nvSpPr>
          <p:spPr>
            <a:xfrm>
              <a:off x="5574611" y="3176148"/>
              <a:ext cx="753638" cy="230833"/>
            </a:xfrm>
            <a:prstGeom prst="rect">
              <a:avLst/>
            </a:prstGeom>
            <a:noFill/>
          </p:spPr>
          <p:txBody>
            <a:bodyPr wrap="square" rtlCol="0">
              <a:spAutoFit/>
            </a:bodyPr>
            <a:lstStyle/>
            <a:p>
              <a:pPr algn="ctr"/>
              <a:r>
                <a:rPr kumimoji="1" lang="ja-JP" altLang="en-US" sz="900" dirty="0">
                  <a:solidFill>
                    <a:schemeClr val="accent2"/>
                  </a:solidFill>
                  <a:effectLst>
                    <a:glow rad="127000">
                      <a:schemeClr val="bg1"/>
                    </a:glow>
                  </a:effectLst>
                  <a:latin typeface="Yu Gothic UI" panose="020B0500000000000000" pitchFamily="50" charset="-128"/>
                  <a:ea typeface="Yu Gothic UI" panose="020B0500000000000000" pitchFamily="50" charset="-128"/>
                </a:rPr>
                <a:t>拡大推計</a:t>
              </a:r>
            </a:p>
          </p:txBody>
        </p:sp>
      </p:grpSp>
      <p:sp>
        <p:nvSpPr>
          <p:cNvPr id="46" name="二等辺三角形 45">
            <a:extLst>
              <a:ext uri="{FF2B5EF4-FFF2-40B4-BE49-F238E27FC236}">
                <a16:creationId xmlns:a16="http://schemas.microsoft.com/office/drawing/2014/main" id="{C69EE847-9EC0-D0FB-9F36-3B23996642A7}"/>
              </a:ext>
            </a:extLst>
          </p:cNvPr>
          <p:cNvSpPr/>
          <p:nvPr/>
        </p:nvSpPr>
        <p:spPr bwMode="auto">
          <a:xfrm>
            <a:off x="5884536" y="3370226"/>
            <a:ext cx="280658" cy="12901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50" name="テキスト ボックス 49">
            <a:extLst>
              <a:ext uri="{FF2B5EF4-FFF2-40B4-BE49-F238E27FC236}">
                <a16:creationId xmlns:a16="http://schemas.microsoft.com/office/drawing/2014/main" id="{7ED50C48-AB53-B139-13A9-BF1F064E5134}"/>
              </a:ext>
            </a:extLst>
          </p:cNvPr>
          <p:cNvSpPr txBox="1"/>
          <p:nvPr/>
        </p:nvSpPr>
        <p:spPr>
          <a:xfrm>
            <a:off x="4290425" y="3558599"/>
            <a:ext cx="3513458" cy="261610"/>
          </a:xfrm>
          <a:prstGeom prst="rect">
            <a:avLst/>
          </a:prstGeom>
          <a:noFill/>
        </p:spPr>
        <p:txBody>
          <a:bodyPr wrap="square">
            <a:spAutoFit/>
          </a:bodyPr>
          <a:lstStyle/>
          <a:p>
            <a:pPr algn="ct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鉄道データや調査データ等で補正</a:t>
            </a:r>
            <a:endParaRPr lang="ja-JP" altLang="en-US" sz="1100" dirty="0">
              <a:latin typeface="BIZ UDPゴシック" panose="020B0400000000000000" pitchFamily="50" charset="-128"/>
              <a:ea typeface="BIZ UDPゴシック" panose="020B0400000000000000" pitchFamily="50" charset="-128"/>
            </a:endParaRPr>
          </a:p>
        </p:txBody>
      </p:sp>
      <p:pic>
        <p:nvPicPr>
          <p:cNvPr id="52" name="図 51" descr="ダイアグラム&#10;&#10;自動的に生成された説明">
            <a:extLst>
              <a:ext uri="{FF2B5EF4-FFF2-40B4-BE49-F238E27FC236}">
                <a16:creationId xmlns:a16="http://schemas.microsoft.com/office/drawing/2014/main" id="{20FBECA9-C00C-BBCC-26A3-DF24D4B66853}"/>
              </a:ext>
            </a:extLst>
          </p:cNvPr>
          <p:cNvPicPr>
            <a:picLocks noChangeAspect="1"/>
          </p:cNvPicPr>
          <p:nvPr/>
        </p:nvPicPr>
        <p:blipFill rotWithShape="1">
          <a:blip r:embed="rId7">
            <a:extLst>
              <a:ext uri="{28A0092B-C50C-407E-A947-70E740481C1C}">
                <a14:useLocalDpi xmlns:a14="http://schemas.microsoft.com/office/drawing/2010/main" val="0"/>
              </a:ext>
            </a:extLst>
          </a:blip>
          <a:srcRect l="57822" t="25138" r="27576" b="61253"/>
          <a:stretch/>
        </p:blipFill>
        <p:spPr>
          <a:xfrm>
            <a:off x="802058" y="1659017"/>
            <a:ext cx="1537436" cy="1414927"/>
          </a:xfrm>
          <a:prstGeom prst="ellipse">
            <a:avLst/>
          </a:prstGeom>
          <a:ln>
            <a:noFill/>
          </a:ln>
          <a:effectLst>
            <a:softEdge rad="112500"/>
          </a:effectLst>
        </p:spPr>
      </p:pic>
      <p:grpSp>
        <p:nvGrpSpPr>
          <p:cNvPr id="63" name="グループ化 62">
            <a:extLst>
              <a:ext uri="{FF2B5EF4-FFF2-40B4-BE49-F238E27FC236}">
                <a16:creationId xmlns:a16="http://schemas.microsoft.com/office/drawing/2014/main" id="{FACED934-6769-70E0-42BD-74EC77E0362C}"/>
              </a:ext>
            </a:extLst>
          </p:cNvPr>
          <p:cNvGrpSpPr/>
          <p:nvPr/>
        </p:nvGrpSpPr>
        <p:grpSpPr>
          <a:xfrm>
            <a:off x="720976" y="1696942"/>
            <a:ext cx="492274" cy="492274"/>
            <a:chOff x="802058" y="1839992"/>
            <a:chExt cx="369332" cy="369332"/>
          </a:xfrm>
        </p:grpSpPr>
        <p:sp>
          <p:nvSpPr>
            <p:cNvPr id="53" name="楕円 52">
              <a:extLst>
                <a:ext uri="{FF2B5EF4-FFF2-40B4-BE49-F238E27FC236}">
                  <a16:creationId xmlns:a16="http://schemas.microsoft.com/office/drawing/2014/main" id="{B8BBA7A5-B5D6-4F86-F412-7533CBF60504}"/>
                </a:ext>
              </a:extLst>
            </p:cNvPr>
            <p:cNvSpPr/>
            <p:nvPr/>
          </p:nvSpPr>
          <p:spPr bwMode="auto">
            <a:xfrm>
              <a:off x="802058" y="1839992"/>
              <a:ext cx="369332" cy="369332"/>
            </a:xfrm>
            <a:prstGeom prst="ellips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pic>
          <p:nvPicPr>
            <p:cNvPr id="55" name="図 54" descr="図形&#10;&#10;低い精度で自動的に生成された説明">
              <a:extLst>
                <a:ext uri="{FF2B5EF4-FFF2-40B4-BE49-F238E27FC236}">
                  <a16:creationId xmlns:a16="http://schemas.microsoft.com/office/drawing/2014/main" id="{B0BE2218-78B3-56B3-D16D-624A0277F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736" y="1903667"/>
              <a:ext cx="325976" cy="244482"/>
            </a:xfrm>
            <a:prstGeom prst="rect">
              <a:avLst/>
            </a:prstGeom>
          </p:spPr>
        </p:pic>
      </p:grpSp>
      <p:grpSp>
        <p:nvGrpSpPr>
          <p:cNvPr id="65" name="グループ化 64">
            <a:extLst>
              <a:ext uri="{FF2B5EF4-FFF2-40B4-BE49-F238E27FC236}">
                <a16:creationId xmlns:a16="http://schemas.microsoft.com/office/drawing/2014/main" id="{2F20E8E0-09AB-69AB-8670-451DDCE4C386}"/>
              </a:ext>
            </a:extLst>
          </p:cNvPr>
          <p:cNvGrpSpPr/>
          <p:nvPr/>
        </p:nvGrpSpPr>
        <p:grpSpPr>
          <a:xfrm>
            <a:off x="3227827" y="2211388"/>
            <a:ext cx="492274" cy="492274"/>
            <a:chOff x="3626085" y="2876175"/>
            <a:chExt cx="492274" cy="492274"/>
          </a:xfrm>
        </p:grpSpPr>
        <p:sp>
          <p:nvSpPr>
            <p:cNvPr id="64" name="楕円 63">
              <a:extLst>
                <a:ext uri="{FF2B5EF4-FFF2-40B4-BE49-F238E27FC236}">
                  <a16:creationId xmlns:a16="http://schemas.microsoft.com/office/drawing/2014/main" id="{22D0F694-9322-D0CD-61F7-1D1AF4BCB483}"/>
                </a:ext>
              </a:extLst>
            </p:cNvPr>
            <p:cNvSpPr/>
            <p:nvPr/>
          </p:nvSpPr>
          <p:spPr bwMode="auto">
            <a:xfrm>
              <a:off x="3626085" y="2876175"/>
              <a:ext cx="492274" cy="492274"/>
            </a:xfrm>
            <a:prstGeom prst="ellipse">
              <a:avLst/>
            </a:prstGeom>
            <a:solidFill>
              <a:schemeClr val="bg1"/>
            </a:solid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pic>
          <p:nvPicPr>
            <p:cNvPr id="62" name="図 61" descr="座る, 暗い, コンピュータ, ノートパソコン が含まれている画像&#10;&#10;自動的に生成された説明">
              <a:extLst>
                <a:ext uri="{FF2B5EF4-FFF2-40B4-BE49-F238E27FC236}">
                  <a16:creationId xmlns:a16="http://schemas.microsoft.com/office/drawing/2014/main" id="{B148774C-AF2B-BDD0-56DD-B10BD4FA2C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1216" y="2936728"/>
              <a:ext cx="357074" cy="363166"/>
            </a:xfrm>
            <a:prstGeom prst="rect">
              <a:avLst/>
            </a:prstGeom>
          </p:spPr>
        </p:pic>
      </p:grpSp>
      <p:sp>
        <p:nvSpPr>
          <p:cNvPr id="66" name="テキスト ボックス 65">
            <a:extLst>
              <a:ext uri="{FF2B5EF4-FFF2-40B4-BE49-F238E27FC236}">
                <a16:creationId xmlns:a16="http://schemas.microsoft.com/office/drawing/2014/main" id="{4891C626-D8AD-B077-81A3-79A2217069BE}"/>
              </a:ext>
            </a:extLst>
          </p:cNvPr>
          <p:cNvSpPr txBox="1"/>
          <p:nvPr/>
        </p:nvSpPr>
        <p:spPr>
          <a:xfrm>
            <a:off x="723113" y="2174059"/>
            <a:ext cx="506870" cy="200055"/>
          </a:xfrm>
          <a:prstGeom prst="rect">
            <a:avLst/>
          </a:prstGeom>
          <a:noFill/>
        </p:spPr>
        <p:txBody>
          <a:bodyPr wrap="none" rtlCol="0">
            <a:spAutoFit/>
          </a:bodyPr>
          <a:lstStyle/>
          <a:p>
            <a:r>
              <a:rPr kumimoji="1" lang="en-US" altLang="ja-JP" sz="700" b="1" dirty="0">
                <a:effectLst>
                  <a:glow rad="127000">
                    <a:schemeClr val="bg1"/>
                  </a:glow>
                </a:effectLst>
              </a:rPr>
              <a:t>Beacon</a:t>
            </a:r>
            <a:endParaRPr kumimoji="1" lang="ja-JP" altLang="en-US" sz="700" b="1" dirty="0">
              <a:effectLst>
                <a:glow rad="127000">
                  <a:schemeClr val="bg1"/>
                </a:glow>
              </a:effectLst>
            </a:endParaRPr>
          </a:p>
        </p:txBody>
      </p:sp>
      <p:sp>
        <p:nvSpPr>
          <p:cNvPr id="67" name="テキスト ボックス 66">
            <a:extLst>
              <a:ext uri="{FF2B5EF4-FFF2-40B4-BE49-F238E27FC236}">
                <a16:creationId xmlns:a16="http://schemas.microsoft.com/office/drawing/2014/main" id="{FA3906ED-9177-1840-3788-770CA2D62047}"/>
              </a:ext>
            </a:extLst>
          </p:cNvPr>
          <p:cNvSpPr txBox="1"/>
          <p:nvPr/>
        </p:nvSpPr>
        <p:spPr>
          <a:xfrm>
            <a:off x="3293235" y="2676754"/>
            <a:ext cx="373820" cy="200055"/>
          </a:xfrm>
          <a:prstGeom prst="rect">
            <a:avLst/>
          </a:prstGeom>
          <a:noFill/>
        </p:spPr>
        <p:txBody>
          <a:bodyPr wrap="none" rtlCol="0">
            <a:spAutoFit/>
          </a:bodyPr>
          <a:lstStyle/>
          <a:p>
            <a:r>
              <a:rPr kumimoji="1" lang="en-US" altLang="ja-JP" sz="700" b="1" dirty="0">
                <a:effectLst>
                  <a:glow rad="127000">
                    <a:schemeClr val="bg1"/>
                  </a:glow>
                </a:effectLst>
              </a:rPr>
              <a:t>GPS</a:t>
            </a:r>
            <a:endParaRPr kumimoji="1" lang="ja-JP" altLang="en-US" sz="700" b="1" dirty="0">
              <a:effectLst>
                <a:glow rad="127000">
                  <a:schemeClr val="bg1"/>
                </a:glow>
              </a:effectLst>
            </a:endParaRPr>
          </a:p>
        </p:txBody>
      </p:sp>
      <p:pic>
        <p:nvPicPr>
          <p:cNvPr id="69" name="図 68">
            <a:extLst>
              <a:ext uri="{FF2B5EF4-FFF2-40B4-BE49-F238E27FC236}">
                <a16:creationId xmlns:a16="http://schemas.microsoft.com/office/drawing/2014/main" id="{4525CAF8-2ECD-EC53-0171-71286347768E}"/>
              </a:ext>
            </a:extLst>
          </p:cNvPr>
          <p:cNvPicPr>
            <a:picLocks noChangeAspect="1"/>
          </p:cNvPicPr>
          <p:nvPr/>
        </p:nvPicPr>
        <p:blipFill>
          <a:blip r:embed="rId10"/>
          <a:stretch>
            <a:fillRect/>
          </a:stretch>
        </p:blipFill>
        <p:spPr>
          <a:xfrm>
            <a:off x="10120152" y="2487095"/>
            <a:ext cx="1461613" cy="1461613"/>
          </a:xfrm>
          <a:prstGeom prst="rect">
            <a:avLst/>
          </a:prstGeom>
        </p:spPr>
      </p:pic>
      <p:sp>
        <p:nvSpPr>
          <p:cNvPr id="71" name="楕円 70">
            <a:extLst>
              <a:ext uri="{FF2B5EF4-FFF2-40B4-BE49-F238E27FC236}">
                <a16:creationId xmlns:a16="http://schemas.microsoft.com/office/drawing/2014/main" id="{B3560493-C4C8-B5DC-87E6-8A501CBEC784}"/>
              </a:ext>
            </a:extLst>
          </p:cNvPr>
          <p:cNvSpPr/>
          <p:nvPr/>
        </p:nvSpPr>
        <p:spPr bwMode="auto">
          <a:xfrm>
            <a:off x="10553700" y="2635107"/>
            <a:ext cx="1461600" cy="1461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74" name="フリーフォーム: 図形 73">
            <a:extLst>
              <a:ext uri="{FF2B5EF4-FFF2-40B4-BE49-F238E27FC236}">
                <a16:creationId xmlns:a16="http://schemas.microsoft.com/office/drawing/2014/main" id="{9C3CDAFC-FE85-CB40-8371-E7C3DB883D11}"/>
              </a:ext>
            </a:extLst>
          </p:cNvPr>
          <p:cNvSpPr/>
          <p:nvPr/>
        </p:nvSpPr>
        <p:spPr bwMode="auto">
          <a:xfrm rot="1373694">
            <a:off x="10223626" y="2783053"/>
            <a:ext cx="1236227" cy="1135521"/>
          </a:xfrm>
          <a:custGeom>
            <a:avLst/>
            <a:gdLst>
              <a:gd name="connsiteX0" fmla="*/ 682164 w 1236227"/>
              <a:gd name="connsiteY0" fmla="*/ 0 h 1135521"/>
              <a:gd name="connsiteX1" fmla="*/ 1236227 w 1236227"/>
              <a:gd name="connsiteY1" fmla="*/ 697488 h 1135521"/>
              <a:gd name="connsiteX2" fmla="*/ 1180684 w 1236227"/>
              <a:gd name="connsiteY2" fmla="*/ 803822 h 1135521"/>
              <a:gd name="connsiteX3" fmla="*/ 852832 w 1236227"/>
              <a:gd name="connsiteY3" fmla="*/ 1077760 h 1135521"/>
              <a:gd name="connsiteX4" fmla="*/ 58866 w 1236227"/>
              <a:gd name="connsiteY4" fmla="*/ 928552 h 1135521"/>
              <a:gd name="connsiteX5" fmla="*/ 0 w 1236227"/>
              <a:gd name="connsiteY5" fmla="*/ 858748 h 113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227" h="1135521">
                <a:moveTo>
                  <a:pt x="682164" y="0"/>
                </a:moveTo>
                <a:lnTo>
                  <a:pt x="1236227" y="697488"/>
                </a:lnTo>
                <a:lnTo>
                  <a:pt x="1180684" y="803822"/>
                </a:lnTo>
                <a:cubicBezTo>
                  <a:pt x="1103893" y="921789"/>
                  <a:pt x="992263" y="1018877"/>
                  <a:pt x="852832" y="1077760"/>
                </a:cubicBezTo>
                <a:cubicBezTo>
                  <a:pt x="573973" y="1195526"/>
                  <a:pt x="263111" y="1127023"/>
                  <a:pt x="58866" y="928552"/>
                </a:cubicBezTo>
                <a:lnTo>
                  <a:pt x="0" y="858748"/>
                </a:lnTo>
                <a:close/>
              </a:path>
            </a:pathLst>
          </a:cu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Tree>
    <p:extLst>
      <p:ext uri="{BB962C8B-B14F-4D97-AF65-F5344CB8AC3E}">
        <p14:creationId xmlns:p14="http://schemas.microsoft.com/office/powerpoint/2010/main" val="124577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4EE9ED40-C6D1-7ACF-0F19-AF1C39588FE8}"/>
              </a:ext>
            </a:extLst>
          </p:cNvPr>
          <p:cNvSpPr/>
          <p:nvPr/>
        </p:nvSpPr>
        <p:spPr>
          <a:xfrm>
            <a:off x="4290426"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5B1B4917-2738-88F0-9C8F-8123B04A2A99}"/>
              </a:ext>
            </a:extLst>
          </p:cNvPr>
          <p:cNvSpPr/>
          <p:nvPr/>
        </p:nvSpPr>
        <p:spPr>
          <a:xfrm>
            <a:off x="8117394" y="1031473"/>
            <a:ext cx="3614612" cy="3021291"/>
          </a:xfrm>
          <a:prstGeom prst="roundRect">
            <a:avLst>
              <a:gd name="adj" fmla="val 3530"/>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D6B34E7-5DD9-5C7C-3ED4-555471893EED}"/>
              </a:ext>
            </a:extLst>
          </p:cNvPr>
          <p:cNvSpPr/>
          <p:nvPr/>
        </p:nvSpPr>
        <p:spPr>
          <a:xfrm>
            <a:off x="557392" y="1031473"/>
            <a:ext cx="3513458" cy="3021291"/>
          </a:xfrm>
          <a:prstGeom prst="roundRect">
            <a:avLst>
              <a:gd name="adj" fmla="val 4438"/>
            </a:avLst>
          </a:prstGeom>
          <a:noFill/>
          <a:ln w="38100">
            <a:solidFill>
              <a:srgbClr val="4E6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6" y="107045"/>
            <a:ext cx="11729989" cy="444047"/>
          </a:xfrm>
        </p:spPr>
        <p:txBody>
          <a:bodyPr>
            <a:noAutofit/>
          </a:bodyPr>
          <a:lstStyle/>
          <a:p>
            <a:r>
              <a:rPr lang="ja-JP" altLang="en-US" sz="2133" dirty="0"/>
              <a:t>データ計測方法　交通広告</a:t>
            </a:r>
            <a:r>
              <a:rPr lang="en-US" altLang="ja-JP" sz="2133" dirty="0"/>
              <a:t>_</a:t>
            </a:r>
            <a:r>
              <a:rPr lang="ja-JP" altLang="en-US" sz="2133" dirty="0"/>
              <a:t>駅デジタル媒体</a:t>
            </a:r>
          </a:p>
        </p:txBody>
      </p:sp>
      <p:sp>
        <p:nvSpPr>
          <p:cNvPr id="19" name="テキスト ボックス 18">
            <a:extLst>
              <a:ext uri="{FF2B5EF4-FFF2-40B4-BE49-F238E27FC236}">
                <a16:creationId xmlns:a16="http://schemas.microsoft.com/office/drawing/2014/main" id="{D290E37A-0090-BE5F-939C-37125E543AB7}"/>
              </a:ext>
            </a:extLst>
          </p:cNvPr>
          <p:cNvSpPr txBox="1"/>
          <p:nvPr/>
        </p:nvSpPr>
        <p:spPr>
          <a:xfrm>
            <a:off x="308120" y="1211259"/>
            <a:ext cx="4012002" cy="338554"/>
          </a:xfrm>
          <a:prstGeom prst="rect">
            <a:avLst/>
          </a:prstGeom>
          <a:noFill/>
        </p:spPr>
        <p:txBody>
          <a:bodyPr wrap="square" rtlCol="0">
            <a:spAutoFit/>
          </a:bodyPr>
          <a:lstStyle/>
          <a:p>
            <a:pPr algn="ctr"/>
            <a:r>
              <a:rPr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rPr>
              <a:t>視認範囲内リアルタイムデータ取得</a:t>
            </a:r>
            <a:endParaRPr kumimoji="1" lang="ja-JP" altLang="en-US" sz="16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842EA33-5C33-0219-BA6E-831ED94BB576}"/>
              </a:ext>
            </a:extLst>
          </p:cNvPr>
          <p:cNvSpPr txBox="1"/>
          <p:nvPr/>
        </p:nvSpPr>
        <p:spPr>
          <a:xfrm>
            <a:off x="4290425" y="1212719"/>
            <a:ext cx="3513457" cy="338554"/>
          </a:xfrm>
          <a:prstGeom prst="rect">
            <a:avLst/>
          </a:prstGeom>
          <a:noFill/>
        </p:spPr>
        <p:txBody>
          <a:bodyPr wrap="square" rtlCol="0">
            <a:spAutoFit/>
          </a:bodyPr>
          <a:lstStyle/>
          <a:p>
            <a:pPr algn="ct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全数を拡大推計</a:t>
            </a:r>
            <a:endPar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FA97F57-516A-AAB5-BE6A-974D1E8FBB14}"/>
              </a:ext>
            </a:extLst>
          </p:cNvPr>
          <p:cNvSpPr txBox="1"/>
          <p:nvPr/>
        </p:nvSpPr>
        <p:spPr>
          <a:xfrm>
            <a:off x="651856" y="4253558"/>
            <a:ext cx="3326695" cy="738664"/>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サイネージの可視範囲を設定し、リアルタイムで広告接触者の質と量を取得。当データにより性</a:t>
            </a:r>
            <a:r>
              <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年代</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も</a:t>
            </a: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判別。</a:t>
            </a:r>
            <a:endParaRPr lang="en-US" altLang="ja-JP"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139A9DD7-29EF-C4BE-34CA-B2C8F8FC4A56}"/>
              </a:ext>
            </a:extLst>
          </p:cNvPr>
          <p:cNvSpPr txBox="1"/>
          <p:nvPr/>
        </p:nvSpPr>
        <p:spPr>
          <a:xfrm>
            <a:off x="4367186" y="4253558"/>
            <a:ext cx="3326695" cy="738664"/>
          </a:xfrm>
          <a:prstGeom prst="rect">
            <a:avLst/>
          </a:prstGeom>
          <a:noFill/>
        </p:spPr>
        <p:txBody>
          <a:bodyPr wrap="square">
            <a:spAutoFit/>
          </a:bodyPr>
          <a:lstStyle/>
          <a:p>
            <a:pPr font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取得データは全数ではないため、駅乗車人員（オープンデータ）や調査データを掛け合わせて、補正並びに拡大推計する。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F802D81-7762-62ED-8751-090DEB5E08F6}"/>
              </a:ext>
            </a:extLst>
          </p:cNvPr>
          <p:cNvSpPr txBox="1"/>
          <p:nvPr/>
        </p:nvSpPr>
        <p:spPr>
          <a:xfrm>
            <a:off x="8310283" y="4253558"/>
            <a:ext cx="3133028" cy="738664"/>
          </a:xfrm>
          <a:prstGeom prst="rect">
            <a:avLst/>
          </a:prstGeom>
          <a:noFill/>
        </p:spPr>
        <p:txBody>
          <a:bodyPr wrap="square">
            <a:spAutoFit/>
          </a:bodyPr>
          <a:lstStyle/>
          <a:p>
            <a:pPr fontAlgn="ctr"/>
            <a:r>
              <a:rPr lang="ja-JP" altLang="en-US" sz="1400" b="1" i="0" u="none" strike="noStrike"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ロール分数や申込設定枠数等を加味し、広告枠単位でのインプレッション数を算出する。</a:t>
            </a:r>
          </a:p>
        </p:txBody>
      </p:sp>
      <p:sp>
        <p:nvSpPr>
          <p:cNvPr id="13" name="テキスト ボックス 12">
            <a:extLst>
              <a:ext uri="{FF2B5EF4-FFF2-40B4-BE49-F238E27FC236}">
                <a16:creationId xmlns:a16="http://schemas.microsoft.com/office/drawing/2014/main" id="{D3086217-6E12-02A8-506B-056B1567FF24}"/>
              </a:ext>
            </a:extLst>
          </p:cNvPr>
          <p:cNvSpPr txBox="1"/>
          <p:nvPr/>
        </p:nvSpPr>
        <p:spPr>
          <a:xfrm>
            <a:off x="8117392" y="1212719"/>
            <a:ext cx="3614612" cy="338554"/>
          </a:xfrm>
          <a:prstGeom prst="rect">
            <a:avLst/>
          </a:prstGeom>
          <a:noFill/>
        </p:spPr>
        <p:txBody>
          <a:bodyPr wrap="square" rtlCol="0">
            <a:spAutoFit/>
          </a:bodyPr>
          <a:lstStyle/>
          <a:p>
            <a:pPr algn="ctr"/>
            <a:r>
              <a:rPr kumimoji="1" lang="ja-JP" altLang="en-US" sz="1600" b="1" dirty="0">
                <a:solidFill>
                  <a:sysClr val="windowText" lastClr="000000"/>
                </a:solidFill>
                <a:latin typeface="BIZ UDPゴシック" panose="020B0400000000000000" pitchFamily="50" charset="-128"/>
                <a:ea typeface="BIZ UDPゴシック" panose="020B0400000000000000" pitchFamily="50" charset="-128"/>
              </a:rPr>
              <a:t>インプレッションを算出</a:t>
            </a:r>
          </a:p>
        </p:txBody>
      </p:sp>
      <p:pic>
        <p:nvPicPr>
          <p:cNvPr id="18" name="Picture 4">
            <a:extLst>
              <a:ext uri="{FF2B5EF4-FFF2-40B4-BE49-F238E27FC236}">
                <a16:creationId xmlns:a16="http://schemas.microsoft.com/office/drawing/2014/main" id="{C5249443-368B-E50F-13D6-03065CCD92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9709" y="1698422"/>
            <a:ext cx="1741346" cy="197807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92150347-4618-B566-1689-75237EE5EF08}"/>
              </a:ext>
            </a:extLst>
          </p:cNvPr>
          <p:cNvSpPr txBox="1"/>
          <p:nvPr/>
        </p:nvSpPr>
        <p:spPr>
          <a:xfrm>
            <a:off x="557392" y="5639597"/>
            <a:ext cx="11237720" cy="820802"/>
          </a:xfrm>
          <a:prstGeom prst="rect">
            <a:avLst/>
          </a:prstGeom>
          <a:noFill/>
        </p:spPr>
        <p:txBody>
          <a:bodyPr wrap="square" anchor="b">
            <a:spAutoFit/>
          </a:bodyPr>
          <a:lstStyle/>
          <a:p>
            <a:pPr defTabSz="609585">
              <a:lnSpc>
                <a:spcPct val="110000"/>
              </a:lnSpc>
            </a:pP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 </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広告接触レベルは、</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WOO</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World Out-Of-Home Organization</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）で定義された</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Opportunity to Contact</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）を採用。</a:t>
            </a:r>
            <a:r>
              <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rPr>
              <a:t>OTC</a:t>
            </a: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は「オーディエンスがフレームを見ることが</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できるエリアに存在し、その移動方向において視認範囲内にフレームが存在し、障害物が無く、フレームのサイズに応じて取り決められた最大および最小視認距離内にある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0" lang="ja-JP" altLang="en-US" sz="1100" dirty="0">
                <a:solidFill>
                  <a:srgbClr val="000000"/>
                </a:solidFill>
                <a:latin typeface="BIZ UDPゴシック" panose="020B0400000000000000" pitchFamily="50" charset="-128"/>
                <a:ea typeface="BIZ UDPゴシック" panose="020B0400000000000000" pitchFamily="50" charset="-128"/>
                <a:sym typeface="Arial"/>
              </a:rPr>
              <a:t>　　オーディエンス」と定義されている。</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a:p>
            <a:pPr defTabSz="609585">
              <a:lnSpc>
                <a:spcPct val="110000"/>
              </a:lnSpc>
            </a:pPr>
            <a:r>
              <a:rPr kumimoji="1"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可視範囲は</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⽬視での実地調査を⾏いスクリーン毎</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定義</a:t>
            </a:r>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0" lang="en-US" altLang="ja-JP" sz="1100"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1026" name="Picture 2">
            <a:extLst>
              <a:ext uri="{FF2B5EF4-FFF2-40B4-BE49-F238E27FC236}">
                <a16:creationId xmlns:a16="http://schemas.microsoft.com/office/drawing/2014/main" id="{FC90C41B-E3FF-5B70-159B-D50C5C3CA6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315" y="1786335"/>
            <a:ext cx="1995199" cy="199519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EB4FE2FB-5C7D-F49A-67A7-93422215DC59}"/>
              </a:ext>
            </a:extLst>
          </p:cNvPr>
          <p:cNvGrpSpPr/>
          <p:nvPr/>
        </p:nvGrpSpPr>
        <p:grpSpPr>
          <a:xfrm>
            <a:off x="4582225" y="2112542"/>
            <a:ext cx="2896615" cy="1240081"/>
            <a:chOff x="4560166" y="2166900"/>
            <a:chExt cx="2896615" cy="1240081"/>
          </a:xfrm>
        </p:grpSpPr>
        <p:cxnSp>
          <p:nvCxnSpPr>
            <p:cNvPr id="39" name="直線コネクタ 38">
              <a:extLst>
                <a:ext uri="{FF2B5EF4-FFF2-40B4-BE49-F238E27FC236}">
                  <a16:creationId xmlns:a16="http://schemas.microsoft.com/office/drawing/2014/main" id="{79C74D4C-19B7-9A6D-4B09-85F88017AF26}"/>
                </a:ext>
              </a:extLst>
            </p:cNvPr>
            <p:cNvCxnSpPr>
              <a:cxnSpLocks/>
              <a:stCxn id="43" idx="0"/>
              <a:endCxn id="42" idx="1"/>
            </p:cNvCxnSpPr>
            <p:nvPr/>
          </p:nvCxnSpPr>
          <p:spPr>
            <a:xfrm flipV="1">
              <a:off x="5145948" y="2262570"/>
              <a:ext cx="1404393" cy="749899"/>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E9F3417-DB94-5929-401B-05410F43148B}"/>
                </a:ext>
              </a:extLst>
            </p:cNvPr>
            <p:cNvCxnSpPr>
              <a:cxnSpLocks/>
              <a:stCxn id="43" idx="4"/>
            </p:cNvCxnSpPr>
            <p:nvPr/>
          </p:nvCxnSpPr>
          <p:spPr>
            <a:xfrm flipV="1">
              <a:off x="5145948" y="3323086"/>
              <a:ext cx="1790742" cy="16742"/>
            </a:xfrm>
            <a:prstGeom prst="line">
              <a:avLst/>
            </a:prstGeom>
            <a:ln w="127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BFB2F2BC-820E-DC2A-E30F-91B4C167DC3F}"/>
                </a:ext>
              </a:extLst>
            </p:cNvPr>
            <p:cNvSpPr/>
            <p:nvPr/>
          </p:nvSpPr>
          <p:spPr>
            <a:xfrm>
              <a:off x="4560166" y="2166900"/>
              <a:ext cx="1171566" cy="117293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01823641-F088-5B04-505D-9298FD6AE95B}"/>
                </a:ext>
              </a:extLst>
            </p:cNvPr>
            <p:cNvSpPr/>
            <p:nvPr/>
          </p:nvSpPr>
          <p:spPr>
            <a:xfrm rot="708673">
              <a:off x="6285215" y="2166900"/>
              <a:ext cx="1171566" cy="1172930"/>
            </a:xfrm>
            <a:prstGeom prst="ellipse">
              <a:avLst/>
            </a:prstGeom>
            <a:solidFill>
              <a:srgbClr val="65DEFF"/>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8A8A3874-EA01-8320-D6BA-4E354BBE4C62}"/>
                </a:ext>
              </a:extLst>
            </p:cNvPr>
            <p:cNvSpPr/>
            <p:nvPr/>
          </p:nvSpPr>
          <p:spPr>
            <a:xfrm>
              <a:off x="4982458" y="3012468"/>
              <a:ext cx="326979" cy="327360"/>
            </a:xfrm>
            <a:prstGeom prst="ellipse">
              <a:avLst/>
            </a:prstGeom>
            <a:solidFill>
              <a:srgbClr val="00B0F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9EEA49DB-B360-F049-847B-14FB1C489C4A}"/>
                </a:ext>
              </a:extLst>
            </p:cNvPr>
            <p:cNvSpPr/>
            <p:nvPr/>
          </p:nvSpPr>
          <p:spPr>
            <a:xfrm rot="20700000">
              <a:off x="5577110" y="2862271"/>
              <a:ext cx="700536" cy="2298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59374BC4-C2EC-A227-F1D4-A72228D61452}"/>
                </a:ext>
              </a:extLst>
            </p:cNvPr>
            <p:cNvSpPr txBox="1"/>
            <p:nvPr/>
          </p:nvSpPr>
          <p:spPr>
            <a:xfrm>
              <a:off x="5574611" y="3176148"/>
              <a:ext cx="753638" cy="230833"/>
            </a:xfrm>
            <a:prstGeom prst="rect">
              <a:avLst/>
            </a:prstGeom>
            <a:noFill/>
          </p:spPr>
          <p:txBody>
            <a:bodyPr wrap="square" rtlCol="0">
              <a:spAutoFit/>
            </a:bodyPr>
            <a:lstStyle/>
            <a:p>
              <a:pPr algn="ctr"/>
              <a:r>
                <a:rPr kumimoji="1" lang="ja-JP" altLang="en-US" sz="900" dirty="0">
                  <a:solidFill>
                    <a:schemeClr val="accent2"/>
                  </a:solidFill>
                  <a:effectLst>
                    <a:glow rad="127000">
                      <a:schemeClr val="bg1"/>
                    </a:glow>
                  </a:effectLst>
                  <a:latin typeface="Yu Gothic UI" panose="020B0500000000000000" pitchFamily="50" charset="-128"/>
                  <a:ea typeface="Yu Gothic UI" panose="020B0500000000000000" pitchFamily="50" charset="-128"/>
                </a:rPr>
                <a:t>拡大推計</a:t>
              </a:r>
            </a:p>
          </p:txBody>
        </p:sp>
      </p:grpSp>
      <p:sp>
        <p:nvSpPr>
          <p:cNvPr id="46" name="二等辺三角形 45">
            <a:extLst>
              <a:ext uri="{FF2B5EF4-FFF2-40B4-BE49-F238E27FC236}">
                <a16:creationId xmlns:a16="http://schemas.microsoft.com/office/drawing/2014/main" id="{93AB4479-6352-91CE-B254-7FD0B392F07C}"/>
              </a:ext>
            </a:extLst>
          </p:cNvPr>
          <p:cNvSpPr/>
          <p:nvPr/>
        </p:nvSpPr>
        <p:spPr bwMode="auto">
          <a:xfrm>
            <a:off x="5882687" y="3369613"/>
            <a:ext cx="280658" cy="12901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sp>
        <p:nvSpPr>
          <p:cNvPr id="47" name="テキスト ボックス 46">
            <a:extLst>
              <a:ext uri="{FF2B5EF4-FFF2-40B4-BE49-F238E27FC236}">
                <a16:creationId xmlns:a16="http://schemas.microsoft.com/office/drawing/2014/main" id="{DB878AC3-CC98-D353-A253-08FDCC96D917}"/>
              </a:ext>
            </a:extLst>
          </p:cNvPr>
          <p:cNvSpPr txBox="1"/>
          <p:nvPr/>
        </p:nvSpPr>
        <p:spPr>
          <a:xfrm>
            <a:off x="4288576" y="3557986"/>
            <a:ext cx="3513458" cy="261610"/>
          </a:xfrm>
          <a:prstGeom prst="rect">
            <a:avLst/>
          </a:prstGeom>
          <a:noFill/>
        </p:spPr>
        <p:txBody>
          <a:bodyPr wrap="square">
            <a:spAutoFit/>
          </a:bodyPr>
          <a:lstStyle/>
          <a:p>
            <a:pPr algn="ct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駅乗車人数や調査データ等で補正</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9074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6" y="107045"/>
            <a:ext cx="11729989" cy="444047"/>
          </a:xfrm>
        </p:spPr>
        <p:txBody>
          <a:bodyPr>
            <a:noAutofit/>
          </a:bodyPr>
          <a:lstStyle/>
          <a:p>
            <a:r>
              <a:rPr lang="en-US" altLang="ja-JP" sz="2400" dirty="0"/>
              <a:t>Data</a:t>
            </a:r>
            <a:r>
              <a:rPr lang="ja-JP" altLang="en-US" sz="2400" dirty="0"/>
              <a:t>　</a:t>
            </a:r>
            <a:r>
              <a:rPr lang="en-US" altLang="ja-JP" sz="1600" dirty="0"/>
              <a:t>-AI</a:t>
            </a:r>
            <a:r>
              <a:rPr lang="ja-JP" altLang="en-US" sz="1600" dirty="0"/>
              <a:t>を活用した乗車推定モデル</a:t>
            </a:r>
            <a:r>
              <a:rPr lang="en-US" altLang="ja-JP" sz="1600" dirty="0"/>
              <a:t>-</a:t>
            </a:r>
            <a:endParaRPr lang="ja-JP" altLang="en-US" sz="2133" dirty="0"/>
          </a:p>
        </p:txBody>
      </p:sp>
      <p:pic>
        <p:nvPicPr>
          <p:cNvPr id="26" name="図 25">
            <a:extLst>
              <a:ext uri="{FF2B5EF4-FFF2-40B4-BE49-F238E27FC236}">
                <a16:creationId xmlns:a16="http://schemas.microsoft.com/office/drawing/2014/main" id="{3A5655E6-D47C-1F5E-7E8C-9F9E6EA97B6C}"/>
              </a:ext>
            </a:extLst>
          </p:cNvPr>
          <p:cNvPicPr>
            <a:picLocks noChangeAspect="1"/>
          </p:cNvPicPr>
          <p:nvPr/>
        </p:nvPicPr>
        <p:blipFill>
          <a:blip r:embed="rId3"/>
          <a:srcRect l="-85" t="-302" r="21817" b="90076"/>
          <a:stretch>
            <a:fillRect/>
          </a:stretch>
        </p:blipFill>
        <p:spPr>
          <a:xfrm>
            <a:off x="476250" y="1838326"/>
            <a:ext cx="8782050" cy="352425"/>
          </a:xfrm>
          <a:custGeom>
            <a:avLst/>
            <a:gdLst>
              <a:gd name="connsiteX0" fmla="*/ 0 w 8782050"/>
              <a:gd name="connsiteY0" fmla="*/ 0 h 352425"/>
              <a:gd name="connsiteX1" fmla="*/ 8782050 w 8782050"/>
              <a:gd name="connsiteY1" fmla="*/ 0 h 352425"/>
              <a:gd name="connsiteX2" fmla="*/ 8782050 w 8782050"/>
              <a:gd name="connsiteY2" fmla="*/ 10409 h 352425"/>
              <a:gd name="connsiteX3" fmla="*/ 9525 w 8782050"/>
              <a:gd name="connsiteY3" fmla="*/ 10409 h 352425"/>
              <a:gd name="connsiteX4" fmla="*/ 9525 w 8782050"/>
              <a:gd name="connsiteY4" fmla="*/ 352425 h 352425"/>
              <a:gd name="connsiteX5" fmla="*/ 0 w 8782050"/>
              <a:gd name="connsiteY5" fmla="*/ 352425 h 352425"/>
              <a:gd name="connsiteX6" fmla="*/ 0 w 8782050"/>
              <a:gd name="connsiteY6"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2050" h="352425">
                <a:moveTo>
                  <a:pt x="0" y="0"/>
                </a:moveTo>
                <a:lnTo>
                  <a:pt x="8782050" y="0"/>
                </a:lnTo>
                <a:lnTo>
                  <a:pt x="8782050" y="10409"/>
                </a:lnTo>
                <a:lnTo>
                  <a:pt x="9525" y="10409"/>
                </a:lnTo>
                <a:lnTo>
                  <a:pt x="9525" y="352425"/>
                </a:lnTo>
                <a:lnTo>
                  <a:pt x="0" y="352425"/>
                </a:lnTo>
                <a:lnTo>
                  <a:pt x="0" y="0"/>
                </a:lnTo>
                <a:close/>
              </a:path>
            </a:pathLst>
          </a:custGeom>
        </p:spPr>
      </p:pic>
      <p:pic>
        <p:nvPicPr>
          <p:cNvPr id="22" name="図 21">
            <a:extLst>
              <a:ext uri="{FF2B5EF4-FFF2-40B4-BE49-F238E27FC236}">
                <a16:creationId xmlns:a16="http://schemas.microsoft.com/office/drawing/2014/main" id="{F7178F05-5BD1-902A-8FA6-56B995ECF967}"/>
              </a:ext>
            </a:extLst>
          </p:cNvPr>
          <p:cNvPicPr>
            <a:picLocks noChangeAspect="1"/>
          </p:cNvPicPr>
          <p:nvPr/>
        </p:nvPicPr>
        <p:blipFill>
          <a:blip r:embed="rId3"/>
          <a:srcRect/>
          <a:stretch>
            <a:fillRect/>
          </a:stretch>
        </p:blipFill>
        <p:spPr>
          <a:xfrm>
            <a:off x="1133475" y="2591899"/>
            <a:ext cx="9715500" cy="2984048"/>
          </a:xfrm>
          <a:custGeom>
            <a:avLst/>
            <a:gdLst>
              <a:gd name="connsiteX0" fmla="*/ 8772525 w 11220450"/>
              <a:gd name="connsiteY0" fmla="*/ 0 h 3446282"/>
              <a:gd name="connsiteX1" fmla="*/ 11220450 w 11220450"/>
              <a:gd name="connsiteY1" fmla="*/ 0 h 3446282"/>
              <a:gd name="connsiteX2" fmla="*/ 11220450 w 11220450"/>
              <a:gd name="connsiteY2" fmla="*/ 3446282 h 3446282"/>
              <a:gd name="connsiteX3" fmla="*/ 0 w 11220450"/>
              <a:gd name="connsiteY3" fmla="*/ 3446282 h 3446282"/>
              <a:gd name="connsiteX4" fmla="*/ 0 w 11220450"/>
              <a:gd name="connsiteY4" fmla="*/ 342016 h 3446282"/>
              <a:gd name="connsiteX5" fmla="*/ 8772525 w 11220450"/>
              <a:gd name="connsiteY5" fmla="*/ 342016 h 3446282"/>
              <a:gd name="connsiteX6" fmla="*/ 8772525 w 11220450"/>
              <a:gd name="connsiteY6" fmla="*/ 0 h 34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0450" h="3446282">
                <a:moveTo>
                  <a:pt x="8772525" y="0"/>
                </a:moveTo>
                <a:lnTo>
                  <a:pt x="11220450" y="0"/>
                </a:lnTo>
                <a:lnTo>
                  <a:pt x="11220450" y="3446282"/>
                </a:lnTo>
                <a:lnTo>
                  <a:pt x="0" y="3446282"/>
                </a:lnTo>
                <a:lnTo>
                  <a:pt x="0" y="342016"/>
                </a:lnTo>
                <a:lnTo>
                  <a:pt x="8772525" y="342016"/>
                </a:lnTo>
                <a:lnTo>
                  <a:pt x="8772525" y="0"/>
                </a:lnTo>
                <a:close/>
              </a:path>
            </a:pathLst>
          </a:custGeom>
        </p:spPr>
      </p:pic>
      <p:sp>
        <p:nvSpPr>
          <p:cNvPr id="30" name="テキスト ボックス 29">
            <a:extLst>
              <a:ext uri="{FF2B5EF4-FFF2-40B4-BE49-F238E27FC236}">
                <a16:creationId xmlns:a16="http://schemas.microsoft.com/office/drawing/2014/main" id="{6AF67971-10D8-B3C2-6779-21B5EF66189D}"/>
              </a:ext>
            </a:extLst>
          </p:cNvPr>
          <p:cNvSpPr txBox="1"/>
          <p:nvPr/>
        </p:nvSpPr>
        <p:spPr>
          <a:xfrm>
            <a:off x="552450" y="890716"/>
            <a:ext cx="10877550" cy="1169551"/>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山手線に搭載のBeaconを通じて蓄積している位置情報データと㈱unerryが保有のデータをAIを活用して分析・推計している。</a:t>
            </a:r>
          </a:p>
          <a:p>
            <a:endParaRPr lang="ja-JP" altLang="en-US"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①山手線車両内に設置しているBeaconに反応した人を「山手線乗車ユーザー」と定義</a:t>
            </a:r>
          </a:p>
          <a:p>
            <a:r>
              <a:rPr lang="ja-JP" altLang="en-US" sz="1400" dirty="0">
                <a:latin typeface="BIZ UDPゴシック" panose="020B0400000000000000" pitchFamily="50" charset="-128"/>
                <a:ea typeface="BIZ UDPゴシック" panose="020B0400000000000000" pitchFamily="50" charset="-128"/>
              </a:rPr>
              <a:t>②「山手線乗車ユーザー」のGPSデータなどの位置情報データを解析（線路との位置関係、移動方向、移動スピード等）</a:t>
            </a:r>
          </a:p>
          <a:p>
            <a:r>
              <a:rPr lang="ja-JP" altLang="en-US" sz="1400" dirty="0">
                <a:latin typeface="BIZ UDPゴシック" panose="020B0400000000000000" pitchFamily="50" charset="-128"/>
                <a:ea typeface="BIZ UDPゴシック" panose="020B0400000000000000" pitchFamily="50" charset="-128"/>
              </a:rPr>
              <a:t>③解析した情報と生活者の位置情報から、山手線以外の鉄道路線利用を生活者ID単位で推測</a:t>
            </a:r>
          </a:p>
        </p:txBody>
      </p:sp>
    </p:spTree>
    <p:extLst>
      <p:ext uri="{BB962C8B-B14F-4D97-AF65-F5344CB8AC3E}">
        <p14:creationId xmlns:p14="http://schemas.microsoft.com/office/powerpoint/2010/main" val="158911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6" y="107045"/>
            <a:ext cx="11729989" cy="444047"/>
          </a:xfrm>
        </p:spPr>
        <p:txBody>
          <a:bodyPr>
            <a:noAutofit/>
          </a:bodyPr>
          <a:lstStyle/>
          <a:p>
            <a:r>
              <a:rPr lang="en-US" altLang="ja-JP" sz="2400" dirty="0"/>
              <a:t>Data</a:t>
            </a:r>
            <a:r>
              <a:rPr lang="ja-JP" altLang="en-US" sz="2400" dirty="0"/>
              <a:t>　</a:t>
            </a:r>
            <a:r>
              <a:rPr lang="en-US" altLang="ja-JP" sz="1600" dirty="0"/>
              <a:t>-</a:t>
            </a:r>
            <a:r>
              <a:rPr lang="en-US" altLang="ja-JP" sz="1600" dirty="0" err="1"/>
              <a:t>unerry</a:t>
            </a:r>
            <a:r>
              <a:rPr lang="ja-JP" altLang="en-US" sz="1600" dirty="0"/>
              <a:t>のリアル行動ビッグデータ</a:t>
            </a:r>
            <a:r>
              <a:rPr lang="en-US" altLang="ja-JP" sz="1600" dirty="0"/>
              <a:t>-</a:t>
            </a:r>
            <a:endParaRPr lang="ja-JP" altLang="en-US" sz="2133" dirty="0"/>
          </a:p>
        </p:txBody>
      </p:sp>
      <p:sp>
        <p:nvSpPr>
          <p:cNvPr id="2" name="角丸四角形 7">
            <a:extLst>
              <a:ext uri="{FF2B5EF4-FFF2-40B4-BE49-F238E27FC236}">
                <a16:creationId xmlns:a16="http://schemas.microsoft.com/office/drawing/2014/main" id="{CE147FFC-50D3-7974-4B48-8D0A7BE13F75}"/>
              </a:ext>
            </a:extLst>
          </p:cNvPr>
          <p:cNvSpPr/>
          <p:nvPr/>
        </p:nvSpPr>
        <p:spPr>
          <a:xfrm>
            <a:off x="8832622" y="2031054"/>
            <a:ext cx="2908196" cy="4050752"/>
          </a:xfrm>
          <a:prstGeom prst="roundRect">
            <a:avLst>
              <a:gd name="adj" fmla="val 338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3" name="円/楕円 110">
            <a:extLst>
              <a:ext uri="{FF2B5EF4-FFF2-40B4-BE49-F238E27FC236}">
                <a16:creationId xmlns:a16="http://schemas.microsoft.com/office/drawing/2014/main" id="{559BD4D0-A7AA-D08C-3A63-039B0BB2F29C}"/>
              </a:ext>
            </a:extLst>
          </p:cNvPr>
          <p:cNvSpPr/>
          <p:nvPr/>
        </p:nvSpPr>
        <p:spPr>
          <a:xfrm>
            <a:off x="9221241" y="3848026"/>
            <a:ext cx="1179731" cy="1179731"/>
          </a:xfrm>
          <a:prstGeom prst="ellipse">
            <a:avLst/>
          </a:prstGeom>
          <a:solidFill>
            <a:schemeClr val="bg1"/>
          </a:solidFill>
          <a:ln w="6350">
            <a:solidFill>
              <a:schemeClr val="bg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endParaRPr kumimoji="1" lang="ja-JP" altLang="en-US" sz="867" b="0" i="0" u="none" strike="noStrike" kern="1200" cap="none" spc="0" normalizeH="0" baseline="0" noProof="0">
              <a:ln>
                <a:noFill/>
              </a:ln>
              <a:solidFill>
                <a:srgbClr val="5FAFE8"/>
              </a:solidFill>
              <a:effectLst/>
              <a:uLnTx/>
              <a:uFillTx/>
              <a:latin typeface="Noto Sans CJK JP" panose="020B0500000000000000" pitchFamily="34" charset="-128"/>
              <a:ea typeface="Noto Sans CJK JP" panose="020B0500000000000000" pitchFamily="34" charset="-128"/>
              <a:cs typeface="+mn-cs"/>
            </a:endParaRPr>
          </a:p>
        </p:txBody>
      </p:sp>
      <p:sp>
        <p:nvSpPr>
          <p:cNvPr id="4" name="角丸四角形 21">
            <a:extLst>
              <a:ext uri="{FF2B5EF4-FFF2-40B4-BE49-F238E27FC236}">
                <a16:creationId xmlns:a16="http://schemas.microsoft.com/office/drawing/2014/main" id="{C820CEC2-420F-BB66-2C72-B60E56386F31}"/>
              </a:ext>
            </a:extLst>
          </p:cNvPr>
          <p:cNvSpPr/>
          <p:nvPr/>
        </p:nvSpPr>
        <p:spPr>
          <a:xfrm>
            <a:off x="1709849" y="2037163"/>
            <a:ext cx="3341907" cy="1810359"/>
          </a:xfrm>
          <a:prstGeom prst="roundRect">
            <a:avLst>
              <a:gd name="adj" fmla="val 6630"/>
            </a:avLst>
          </a:prstGeom>
          <a:solidFill>
            <a:schemeClr val="bg1"/>
          </a:solidFill>
          <a:ln>
            <a:noFill/>
          </a:ln>
          <a:effectLst>
            <a:outerShdw blurRad="38100" sx="101000" sy="101000" algn="ctr"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5" name="角丸四角形 22">
            <a:extLst>
              <a:ext uri="{FF2B5EF4-FFF2-40B4-BE49-F238E27FC236}">
                <a16:creationId xmlns:a16="http://schemas.microsoft.com/office/drawing/2014/main" id="{877854D4-9E9B-9341-60B3-1E0D6792E7BF}"/>
              </a:ext>
            </a:extLst>
          </p:cNvPr>
          <p:cNvSpPr/>
          <p:nvPr/>
        </p:nvSpPr>
        <p:spPr>
          <a:xfrm>
            <a:off x="5210036" y="2037163"/>
            <a:ext cx="3341907" cy="1810359"/>
          </a:xfrm>
          <a:prstGeom prst="roundRect">
            <a:avLst>
              <a:gd name="adj" fmla="val 6630"/>
            </a:avLst>
          </a:prstGeom>
          <a:solidFill>
            <a:schemeClr val="bg1"/>
          </a:solidFill>
          <a:ln>
            <a:noFill/>
          </a:ln>
          <a:effectLst>
            <a:outerShdw blurRad="38100" sx="101000" sy="101000" algn="ctr"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9" name="フッター プレースホルダー 3">
            <a:extLst>
              <a:ext uri="{FF2B5EF4-FFF2-40B4-BE49-F238E27FC236}">
                <a16:creationId xmlns:a16="http://schemas.microsoft.com/office/drawing/2014/main" id="{58B02018-E18E-F597-E1D1-DC669F70AF5D}"/>
              </a:ext>
            </a:extLst>
          </p:cNvPr>
          <p:cNvSpPr txBox="1">
            <a:spLocks/>
          </p:cNvSpPr>
          <p:nvPr/>
        </p:nvSpPr>
        <p:spPr>
          <a:xfrm>
            <a:off x="10423716" y="6287835"/>
            <a:ext cx="1116646" cy="143565"/>
          </a:xfrm>
          <a:prstGeom prst="rect">
            <a:avLst/>
          </a:prstGeom>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 altLang="ja-JP" sz="11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 unerry, Inc.</a:t>
            </a:r>
            <a:endParaRPr kumimoji="1" lang="ja-JP" altLang="en-US" sz="11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10" name="コンテンツ プレースホルダー 6">
            <a:extLst>
              <a:ext uri="{FF2B5EF4-FFF2-40B4-BE49-F238E27FC236}">
                <a16:creationId xmlns:a16="http://schemas.microsoft.com/office/drawing/2014/main" id="{90928217-EBCB-E7A8-D944-E0E045A31C42}"/>
              </a:ext>
            </a:extLst>
          </p:cNvPr>
          <p:cNvSpPr txBox="1">
            <a:spLocks/>
          </p:cNvSpPr>
          <p:nvPr/>
        </p:nvSpPr>
        <p:spPr>
          <a:xfrm>
            <a:off x="461434" y="6231414"/>
            <a:ext cx="10177860" cy="220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 ... 2023</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月末時点</a:t>
            </a:r>
          </a:p>
        </p:txBody>
      </p:sp>
      <p:sp>
        <p:nvSpPr>
          <p:cNvPr id="14" name="テキスト ボックス 13">
            <a:extLst>
              <a:ext uri="{FF2B5EF4-FFF2-40B4-BE49-F238E27FC236}">
                <a16:creationId xmlns:a16="http://schemas.microsoft.com/office/drawing/2014/main" id="{B29BA2C0-A84F-36DA-C6EA-BF86FDFB8CFB}"/>
              </a:ext>
            </a:extLst>
          </p:cNvPr>
          <p:cNvSpPr txBox="1"/>
          <p:nvPr/>
        </p:nvSpPr>
        <p:spPr>
          <a:xfrm>
            <a:off x="9139772" y="2266368"/>
            <a:ext cx="2293898" cy="224677"/>
          </a:xfrm>
          <a:prstGeom prst="rect">
            <a:avLst/>
          </a:prstGeom>
          <a:noFill/>
        </p:spPr>
        <p:txBody>
          <a:bodyPr wrap="none" lIns="0" tIns="0" rIns="0" bIns="0" rtlCol="0">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1" lang="en" altLang="ja-JP" sz="1333"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Bluetooth</a:t>
            </a:r>
            <a:r>
              <a:rPr kumimoji="1" lang="ja-JP" altLang="en-US" sz="1333"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ビーコンの仕組み</a:t>
            </a:r>
          </a:p>
        </p:txBody>
      </p:sp>
      <p:pic>
        <p:nvPicPr>
          <p:cNvPr id="15" name="Google Shape;128;p2">
            <a:extLst>
              <a:ext uri="{FF2B5EF4-FFF2-40B4-BE49-F238E27FC236}">
                <a16:creationId xmlns:a16="http://schemas.microsoft.com/office/drawing/2014/main" id="{CB72BFBA-3663-EB87-F352-985FB85FC93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954330">
            <a:off x="9465222" y="2714402"/>
            <a:ext cx="743805" cy="772891"/>
          </a:xfrm>
          <a:prstGeom prst="rect">
            <a:avLst/>
          </a:prstGeom>
          <a:noFill/>
          <a:ln>
            <a:noFill/>
          </a:ln>
        </p:spPr>
      </p:pic>
      <p:graphicFrame>
        <p:nvGraphicFramePr>
          <p:cNvPr id="16" name="表 24">
            <a:extLst>
              <a:ext uri="{FF2B5EF4-FFF2-40B4-BE49-F238E27FC236}">
                <a16:creationId xmlns:a16="http://schemas.microsoft.com/office/drawing/2014/main" id="{6FC76654-2E10-24EB-B14A-2FD57EC80145}"/>
              </a:ext>
            </a:extLst>
          </p:cNvPr>
          <p:cNvGraphicFramePr>
            <a:graphicFrameLocks noGrp="1"/>
          </p:cNvGraphicFramePr>
          <p:nvPr/>
        </p:nvGraphicFramePr>
        <p:xfrm>
          <a:off x="440266" y="3997128"/>
          <a:ext cx="8146759" cy="2084676"/>
        </p:xfrm>
        <a:graphic>
          <a:graphicData uri="http://schemas.openxmlformats.org/drawingml/2006/table">
            <a:tbl>
              <a:tblPr bandRow="1">
                <a:tableStyleId>{21E4AEA4-8DFA-4A89-87EB-49C32662AFE0}</a:tableStyleId>
              </a:tblPr>
              <a:tblGrid>
                <a:gridCol w="1246679">
                  <a:extLst>
                    <a:ext uri="{9D8B030D-6E8A-4147-A177-3AD203B41FA5}">
                      <a16:colId xmlns:a16="http://schemas.microsoft.com/office/drawing/2014/main" val="423244716"/>
                    </a:ext>
                  </a:extLst>
                </a:gridCol>
                <a:gridCol w="3446255">
                  <a:extLst>
                    <a:ext uri="{9D8B030D-6E8A-4147-A177-3AD203B41FA5}">
                      <a16:colId xmlns:a16="http://schemas.microsoft.com/office/drawing/2014/main" val="3354675318"/>
                    </a:ext>
                  </a:extLst>
                </a:gridCol>
                <a:gridCol w="3453825">
                  <a:extLst>
                    <a:ext uri="{9D8B030D-6E8A-4147-A177-3AD203B41FA5}">
                      <a16:colId xmlns:a16="http://schemas.microsoft.com/office/drawing/2014/main" val="4221568488"/>
                    </a:ext>
                  </a:extLst>
                </a:gridCol>
              </a:tblGrid>
              <a:tr h="694892">
                <a:tc>
                  <a:txBody>
                    <a:bodyPr/>
                    <a:lstStyle/>
                    <a:p>
                      <a:pPr algn="ctr">
                        <a:lnSpc>
                          <a:spcPct val="120000"/>
                        </a:lnSpc>
                      </a:pPr>
                      <a:r>
                        <a:rPr kumimoji="1" lang="ja-JP" altLang="en-US" sz="1000" dirty="0">
                          <a:solidFill>
                            <a:schemeClr val="bg1"/>
                          </a:solidFill>
                          <a:latin typeface="BIZ UDPゴシック" panose="020B0400000000000000" pitchFamily="50" charset="-128"/>
                          <a:ea typeface="BIZ UDPゴシック" panose="020B0400000000000000" pitchFamily="50" charset="-128"/>
                        </a:rPr>
                        <a:t>ユーザー数</a:t>
                      </a:r>
                    </a:p>
                  </a:txBody>
                  <a:tcPr marL="121920" marR="121920" marT="60960" marB="60960" anchor="ctr">
                    <a:solidFill>
                      <a:schemeClr val="accent6"/>
                    </a:solidFill>
                  </a:tcPr>
                </a:tc>
                <a:tc gridSpan="2">
                  <a:txBody>
                    <a:bodyPr/>
                    <a:lstStyle/>
                    <a:p>
                      <a:pPr marL="0" marR="0" indent="0" algn="ctr" defTabSz="685800" rtl="0" eaLnBrk="1" fontAlgn="auto" latinLnBrk="0" hangingPunct="1">
                        <a:lnSpc>
                          <a:spcPct val="12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国内約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1.5</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億</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ID</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のアプリユーザー</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120</a:t>
                      </a:r>
                      <a:r>
                        <a:rPr kumimoji="1" lang="ja-JP" altLang="en-US" sz="800" dirty="0">
                          <a:solidFill>
                            <a:schemeClr val="tx1"/>
                          </a:solidFill>
                          <a:latin typeface="BIZ UDPゴシック" panose="020B0400000000000000" pitchFamily="50" charset="-128"/>
                          <a:ea typeface="BIZ UDPゴシック" panose="020B0400000000000000" pitchFamily="50" charset="-128"/>
                        </a:rPr>
                        <a:t>以上のアプリ／特定の個人を識別しない許諾済データ）</a:t>
                      </a:r>
                    </a:p>
                  </a:txBody>
                  <a:tcPr marL="121920" marR="121920" marT="60960" marB="60960" anchor="ctr"/>
                </a:tc>
                <a:tc hMerge="1">
                  <a:txBody>
                    <a:bodyPr/>
                    <a:lstStyle/>
                    <a:p>
                      <a:endParaRPr kumimoji="1" lang="ja-JP" altLang="en-US"/>
                    </a:p>
                  </a:txBody>
                  <a:tcPr/>
                </a:tc>
                <a:extLst>
                  <a:ext uri="{0D108BD9-81ED-4DB2-BD59-A6C34878D82A}">
                    <a16:rowId xmlns:a16="http://schemas.microsoft.com/office/drawing/2014/main" val="4050287063"/>
                  </a:ext>
                </a:extLst>
              </a:tr>
              <a:tr h="694892">
                <a:tc>
                  <a:txBody>
                    <a:bodyPr/>
                    <a:lstStyle/>
                    <a:p>
                      <a:pPr algn="ctr">
                        <a:lnSpc>
                          <a:spcPct val="120000"/>
                        </a:lnSpc>
                      </a:pPr>
                      <a:r>
                        <a:rPr kumimoji="1" lang="ja-JP" altLang="en-US" sz="1000" dirty="0">
                          <a:solidFill>
                            <a:schemeClr val="bg1"/>
                          </a:solidFill>
                          <a:latin typeface="BIZ UDPゴシック" panose="020B0400000000000000" pitchFamily="50" charset="-128"/>
                          <a:ea typeface="BIZ UDPゴシック" panose="020B0400000000000000" pitchFamily="50" charset="-128"/>
                        </a:rPr>
                        <a:t>エリア</a:t>
                      </a:r>
                      <a:br>
                        <a:rPr kumimoji="1" lang="en-US" altLang="ja-JP" sz="1000" dirty="0">
                          <a:solidFill>
                            <a:schemeClr val="bg1"/>
                          </a:solidFill>
                          <a:latin typeface="BIZ UDPゴシック" panose="020B0400000000000000" pitchFamily="50" charset="-128"/>
                          <a:ea typeface="BIZ UDPゴシック" panose="020B0400000000000000" pitchFamily="50" charset="-128"/>
                        </a:rPr>
                      </a:br>
                      <a:r>
                        <a:rPr kumimoji="1" lang="ja-JP" altLang="en-US" sz="1000" dirty="0">
                          <a:solidFill>
                            <a:schemeClr val="bg1"/>
                          </a:solidFill>
                          <a:latin typeface="BIZ UDPゴシック" panose="020B0400000000000000" pitchFamily="50" charset="-128"/>
                          <a:ea typeface="BIZ UDPゴシック" panose="020B0400000000000000" pitchFamily="50" charset="-128"/>
                        </a:rPr>
                        <a:t>カバレッジ</a:t>
                      </a:r>
                    </a:p>
                  </a:txBody>
                  <a:tcPr marL="121920" marR="121920" marT="60960" marB="60960" anchor="ctr">
                    <a:solidFill>
                      <a:schemeClr val="accent6"/>
                    </a:solidFill>
                  </a:tcPr>
                </a:tc>
                <a:tc>
                  <a:txBody>
                    <a:bodyPr/>
                    <a:lstStyle/>
                    <a:p>
                      <a:pPr algn="ctr">
                        <a:lnSpc>
                          <a:spcPct val="12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月間</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400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億件以上のログ</a:t>
                      </a:r>
                    </a:p>
                  </a:txBody>
                  <a:tcPr marL="121920" marR="121920" marT="60960" marB="60960" anchor="ctr"/>
                </a:tc>
                <a:tc>
                  <a:txBody>
                    <a:bodyPr/>
                    <a:lstStyle/>
                    <a:p>
                      <a:pPr algn="ctr">
                        <a:lnSpc>
                          <a:spcPct val="120000"/>
                        </a:lnSpc>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216</a:t>
                      </a:r>
                      <a:r>
                        <a:rPr kumimoji="1" lang="ja-JP" altLang="en-US" sz="1200" b="1">
                          <a:solidFill>
                            <a:schemeClr val="tx1"/>
                          </a:solidFill>
                          <a:latin typeface="BIZ UDPゴシック" panose="020B0400000000000000" pitchFamily="50" charset="-128"/>
                          <a:ea typeface="BIZ UDPゴシック" panose="020B0400000000000000" pitchFamily="50" charset="-128"/>
                        </a:rPr>
                        <a:t>万カ所以上の屋内・地下</a:t>
                      </a:r>
                      <a:br>
                        <a:rPr kumimoji="1" lang="en-US" altLang="ja-JP" sz="1000" dirty="0">
                          <a:solidFill>
                            <a:schemeClr val="tx1"/>
                          </a:solidFill>
                          <a:latin typeface="BIZ UDPゴシック" panose="020B0400000000000000" pitchFamily="50" charset="-128"/>
                          <a:ea typeface="BIZ UDPゴシック" panose="020B0400000000000000" pitchFamily="50" charset="-128"/>
                        </a:rPr>
                      </a:br>
                      <a:r>
                        <a:rPr kumimoji="1" lang="ja-JP" altLang="en-US" sz="800">
                          <a:solidFill>
                            <a:schemeClr val="tx1"/>
                          </a:solidFill>
                          <a:latin typeface="BIZ UDPゴシック" panose="020B0400000000000000" pitchFamily="50" charset="-128"/>
                          <a:ea typeface="BIZ UDPゴシック" panose="020B0400000000000000" pitchFamily="50" charset="-128"/>
                        </a:rPr>
                        <a:t>（ビル・商業施設・駅・空港・地下街・小売・外食・電車）</a:t>
                      </a:r>
                    </a:p>
                  </a:txBody>
                  <a:tcPr marL="121920" marR="121920" marT="60960" marB="60960" anchor="ctr"/>
                </a:tc>
                <a:extLst>
                  <a:ext uri="{0D108BD9-81ED-4DB2-BD59-A6C34878D82A}">
                    <a16:rowId xmlns:a16="http://schemas.microsoft.com/office/drawing/2014/main" val="648434467"/>
                  </a:ext>
                </a:extLst>
              </a:tr>
              <a:tr h="694892">
                <a:tc>
                  <a:txBody>
                    <a:bodyPr/>
                    <a:lstStyle/>
                    <a:p>
                      <a:pPr algn="ctr">
                        <a:lnSpc>
                          <a:spcPct val="120000"/>
                        </a:lnSpc>
                      </a:pPr>
                      <a:r>
                        <a:rPr kumimoji="1" lang="ja-JP" altLang="en-US" sz="1000">
                          <a:solidFill>
                            <a:schemeClr val="bg1"/>
                          </a:solidFill>
                          <a:latin typeface="BIZ UDPゴシック" panose="020B0400000000000000" pitchFamily="50" charset="-128"/>
                          <a:ea typeface="BIZ UDPゴシック" panose="020B0400000000000000" pitchFamily="50" charset="-128"/>
                        </a:rPr>
                        <a:t>主な用途</a:t>
                      </a:r>
                    </a:p>
                  </a:txBody>
                  <a:tcPr marL="121920" marR="121920" marT="60960" marB="60960" anchor="ctr">
                    <a:solidFill>
                      <a:schemeClr val="accent6"/>
                    </a:solidFill>
                  </a:tcPr>
                </a:tc>
                <a:tc>
                  <a:txBody>
                    <a:bodyPr/>
                    <a:lstStyle/>
                    <a:p>
                      <a:pPr algn="ctr">
                        <a:lnSpc>
                          <a:spcPct val="120000"/>
                        </a:lnSpc>
                      </a:pPr>
                      <a:r>
                        <a:rPr kumimoji="1" lang="en" altLang="ja-JP" sz="1200" b="1" dirty="0">
                          <a:solidFill>
                            <a:schemeClr val="tx1"/>
                          </a:solidFill>
                          <a:latin typeface="BIZ UDPゴシック" panose="020B0400000000000000" pitchFamily="50" charset="-128"/>
                          <a:ea typeface="BIZ UDPゴシック" panose="020B0400000000000000" pitchFamily="50" charset="-128"/>
                        </a:rPr>
                        <a:t>AI</a:t>
                      </a:r>
                      <a:r>
                        <a:rPr kumimoji="1" lang="ja-JP" altLang="en-US" sz="1200" b="1">
                          <a:solidFill>
                            <a:schemeClr val="tx1"/>
                          </a:solidFill>
                          <a:latin typeface="BIZ UDPゴシック" panose="020B0400000000000000" pitchFamily="50" charset="-128"/>
                          <a:ea typeface="BIZ UDPゴシック" panose="020B0400000000000000" pitchFamily="50" charset="-128"/>
                        </a:rPr>
                        <a:t>解析して、プロファイリングや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a:solidFill>
                            <a:schemeClr val="tx1"/>
                          </a:solidFill>
                          <a:latin typeface="BIZ UDPゴシック" panose="020B0400000000000000" pitchFamily="50" charset="-128"/>
                          <a:ea typeface="BIZ UDPゴシック" panose="020B0400000000000000" pitchFamily="50" charset="-128"/>
                        </a:rPr>
                        <a:t>広告配信ターゲティングに利用</a:t>
                      </a:r>
                    </a:p>
                  </a:txBody>
                  <a:tcPr marL="121920" marR="121920" marT="60960" marB="60960" anchor="ctr"/>
                </a:tc>
                <a:tc>
                  <a:txBody>
                    <a:bodyPr/>
                    <a:lstStyle/>
                    <a:p>
                      <a:pPr algn="ctr">
                        <a:lnSpc>
                          <a:spcPct val="12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来店計測等に利用</a:t>
                      </a:r>
                    </a:p>
                  </a:txBody>
                  <a:tcPr marL="121920" marR="121920" marT="60960" marB="60960" anchor="ctr"/>
                </a:tc>
                <a:extLst>
                  <a:ext uri="{0D108BD9-81ED-4DB2-BD59-A6C34878D82A}">
                    <a16:rowId xmlns:a16="http://schemas.microsoft.com/office/drawing/2014/main" val="2363573439"/>
                  </a:ext>
                </a:extLst>
              </a:tr>
            </a:tbl>
          </a:graphicData>
        </a:graphic>
      </p:graphicFrame>
      <p:sp>
        <p:nvSpPr>
          <p:cNvPr id="17" name="円/楕円 24">
            <a:extLst>
              <a:ext uri="{FF2B5EF4-FFF2-40B4-BE49-F238E27FC236}">
                <a16:creationId xmlns:a16="http://schemas.microsoft.com/office/drawing/2014/main" id="{120886BB-B31D-3865-A5C1-16C9040E7A27}"/>
              </a:ext>
            </a:extLst>
          </p:cNvPr>
          <p:cNvSpPr/>
          <p:nvPr/>
        </p:nvSpPr>
        <p:spPr>
          <a:xfrm>
            <a:off x="1537382" y="1921129"/>
            <a:ext cx="741545" cy="741545"/>
          </a:xfrm>
          <a:prstGeom prst="ellipse">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屋外</a:t>
            </a:r>
          </a:p>
        </p:txBody>
      </p:sp>
      <p:sp>
        <p:nvSpPr>
          <p:cNvPr id="23" name="円/楕円 25">
            <a:extLst>
              <a:ext uri="{FF2B5EF4-FFF2-40B4-BE49-F238E27FC236}">
                <a16:creationId xmlns:a16="http://schemas.microsoft.com/office/drawing/2014/main" id="{5B1DE4A5-ACA4-EC1E-726F-E445EAF181F5}"/>
              </a:ext>
            </a:extLst>
          </p:cNvPr>
          <p:cNvSpPr/>
          <p:nvPr/>
        </p:nvSpPr>
        <p:spPr>
          <a:xfrm>
            <a:off x="7885780" y="1921129"/>
            <a:ext cx="741545" cy="741545"/>
          </a:xfrm>
          <a:prstGeom prst="ellipse">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屋内</a:t>
            </a:r>
          </a:p>
        </p:txBody>
      </p:sp>
      <p:sp>
        <p:nvSpPr>
          <p:cNvPr id="24" name="円/楕円 28">
            <a:extLst>
              <a:ext uri="{FF2B5EF4-FFF2-40B4-BE49-F238E27FC236}">
                <a16:creationId xmlns:a16="http://schemas.microsoft.com/office/drawing/2014/main" id="{E98A5F72-0BD2-32F1-77FA-B410DBCD16C3}"/>
              </a:ext>
            </a:extLst>
          </p:cNvPr>
          <p:cNvSpPr/>
          <p:nvPr/>
        </p:nvSpPr>
        <p:spPr>
          <a:xfrm>
            <a:off x="4884694" y="2707982"/>
            <a:ext cx="468721" cy="46872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5" name="十字形 24">
            <a:extLst>
              <a:ext uri="{FF2B5EF4-FFF2-40B4-BE49-F238E27FC236}">
                <a16:creationId xmlns:a16="http://schemas.microsoft.com/office/drawing/2014/main" id="{8E1A98F0-43C7-1090-CC95-363EE5830E3F}"/>
              </a:ext>
            </a:extLst>
          </p:cNvPr>
          <p:cNvSpPr/>
          <p:nvPr/>
        </p:nvSpPr>
        <p:spPr>
          <a:xfrm>
            <a:off x="5006553" y="2829841"/>
            <a:ext cx="225000" cy="225000"/>
          </a:xfrm>
          <a:prstGeom prst="plus">
            <a:avLst>
              <a:gd name="adj" fmla="val 3804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BECEEEC-ABB7-506C-39B4-C537AFA76A9C}"/>
              </a:ext>
            </a:extLst>
          </p:cNvPr>
          <p:cNvSpPr txBox="1"/>
          <p:nvPr/>
        </p:nvSpPr>
        <p:spPr>
          <a:xfrm>
            <a:off x="2851059" y="3526847"/>
            <a:ext cx="963405" cy="184666"/>
          </a:xfrm>
          <a:prstGeom prst="rect">
            <a:avLst/>
          </a:prstGeom>
          <a:noFill/>
        </p:spPr>
        <p:txBody>
          <a:bodyPr wrap="non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GPS</a:t>
            </a:r>
            <a:r>
              <a:rPr kumimoji="1" lang="ja-JP" altLang="en-US" sz="12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でカバー</a:t>
            </a:r>
          </a:p>
        </p:txBody>
      </p:sp>
      <p:sp>
        <p:nvSpPr>
          <p:cNvPr id="32" name="テキスト ボックス 31">
            <a:extLst>
              <a:ext uri="{FF2B5EF4-FFF2-40B4-BE49-F238E27FC236}">
                <a16:creationId xmlns:a16="http://schemas.microsoft.com/office/drawing/2014/main" id="{D589F8F6-1D5E-6114-BBD1-014F5222A5EC}"/>
              </a:ext>
            </a:extLst>
          </p:cNvPr>
          <p:cNvSpPr txBox="1"/>
          <p:nvPr/>
        </p:nvSpPr>
        <p:spPr>
          <a:xfrm>
            <a:off x="5844047" y="3526847"/>
            <a:ext cx="2047035" cy="184666"/>
          </a:xfrm>
          <a:prstGeom prst="rect">
            <a:avLst/>
          </a:prstGeom>
          <a:noFill/>
        </p:spPr>
        <p:txBody>
          <a:bodyPr wrap="non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en"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Bluetooth</a:t>
            </a:r>
            <a:r>
              <a:rPr kumimoji="1" lang="ja-JP" altLang="en-US" sz="12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ビーコンでカバー</a:t>
            </a:r>
          </a:p>
        </p:txBody>
      </p:sp>
      <p:grpSp>
        <p:nvGrpSpPr>
          <p:cNvPr id="33" name="グループ化 32">
            <a:extLst>
              <a:ext uri="{FF2B5EF4-FFF2-40B4-BE49-F238E27FC236}">
                <a16:creationId xmlns:a16="http://schemas.microsoft.com/office/drawing/2014/main" id="{2DE415F7-F688-12B0-77B0-D41878333C97}"/>
              </a:ext>
            </a:extLst>
          </p:cNvPr>
          <p:cNvGrpSpPr/>
          <p:nvPr/>
        </p:nvGrpSpPr>
        <p:grpSpPr>
          <a:xfrm>
            <a:off x="5921552" y="2464324"/>
            <a:ext cx="1872640" cy="972000"/>
            <a:chOff x="4296840" y="2210137"/>
            <a:chExt cx="1404480" cy="729000"/>
          </a:xfrm>
        </p:grpSpPr>
        <p:pic>
          <p:nvPicPr>
            <p:cNvPr id="34" name="図 33">
              <a:extLst>
                <a:ext uri="{FF2B5EF4-FFF2-40B4-BE49-F238E27FC236}">
                  <a16:creationId xmlns:a16="http://schemas.microsoft.com/office/drawing/2014/main" id="{F2AC1EF9-B4F4-973D-1AE9-87567372FC79}"/>
                </a:ext>
              </a:extLst>
            </p:cNvPr>
            <p:cNvPicPr>
              <a:picLocks noChangeAspect="1"/>
            </p:cNvPicPr>
            <p:nvPr/>
          </p:nvPicPr>
          <p:blipFill>
            <a:blip r:embed="rId4" cstate="print">
              <a:alphaModFix amt="27000"/>
              <a:extLst>
                <a:ext uri="{28A0092B-C50C-407E-A947-70E740481C1C}">
                  <a14:useLocalDpi xmlns:a14="http://schemas.microsoft.com/office/drawing/2010/main"/>
                </a:ext>
              </a:extLst>
            </a:blip>
            <a:stretch>
              <a:fillRect/>
            </a:stretch>
          </p:blipFill>
          <p:spPr>
            <a:xfrm>
              <a:off x="5031556" y="2210137"/>
              <a:ext cx="554256" cy="514249"/>
            </a:xfrm>
            <a:prstGeom prst="rect">
              <a:avLst/>
            </a:prstGeom>
          </p:spPr>
        </p:pic>
        <p:pic>
          <p:nvPicPr>
            <p:cNvPr id="35" name="Picture 2">
              <a:extLst>
                <a:ext uri="{FF2B5EF4-FFF2-40B4-BE49-F238E27FC236}">
                  <a16:creationId xmlns:a16="http://schemas.microsoft.com/office/drawing/2014/main" id="{1CA9C830-C5B6-01CD-2BFA-FBA400257F79}"/>
                </a:ext>
              </a:extLst>
            </p:cNvPr>
            <p:cNvPicPr>
              <a:picLocks noChangeAspect="1" noChangeArrowheads="1"/>
            </p:cNvPicPr>
            <p:nvPr/>
          </p:nvPicPr>
          <p:blipFill rotWithShape="1">
            <a:blip r:embed="rId5" cstate="print">
              <a:alphaModFix/>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4296840" y="2734091"/>
              <a:ext cx="1404480" cy="18958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線コネクタ 35">
              <a:extLst>
                <a:ext uri="{FF2B5EF4-FFF2-40B4-BE49-F238E27FC236}">
                  <a16:creationId xmlns:a16="http://schemas.microsoft.com/office/drawing/2014/main" id="{6EAF8013-1A16-BAC3-C446-5D96130B66C8}"/>
                </a:ext>
              </a:extLst>
            </p:cNvPr>
            <p:cNvCxnSpPr>
              <a:cxnSpLocks/>
            </p:cNvCxnSpPr>
            <p:nvPr/>
          </p:nvCxnSpPr>
          <p:spPr>
            <a:xfrm>
              <a:off x="4296840" y="2710457"/>
              <a:ext cx="1404480" cy="0"/>
            </a:xfrm>
            <a:prstGeom prst="line">
              <a:avLst/>
            </a:prstGeom>
            <a:noFill/>
            <a:ln w="38100" cap="flat" cmpd="sng" algn="ctr">
              <a:solidFill>
                <a:srgbClr val="000000">
                  <a:lumMod val="65000"/>
                  <a:lumOff val="35000"/>
                </a:srgbClr>
              </a:solidFill>
              <a:prstDash val="solid"/>
              <a:miter lim="800000"/>
            </a:ln>
            <a:effectLst/>
          </p:spPr>
        </p:cxnSp>
        <p:pic>
          <p:nvPicPr>
            <p:cNvPr id="37" name="図 36">
              <a:extLst>
                <a:ext uri="{FF2B5EF4-FFF2-40B4-BE49-F238E27FC236}">
                  <a16:creationId xmlns:a16="http://schemas.microsoft.com/office/drawing/2014/main" id="{2CDD3165-A966-D78D-E084-EC61E1B37F4C}"/>
                </a:ext>
              </a:extLst>
            </p:cNvPr>
            <p:cNvPicPr>
              <a:picLocks noChangeAspect="1"/>
            </p:cNvPicPr>
            <p:nvPr/>
          </p:nvPicPr>
          <p:blipFill>
            <a:blip r:embed="rId7" cstate="print">
              <a:alphaModFix amt="27000"/>
              <a:extLst>
                <a:ext uri="{28A0092B-C50C-407E-A947-70E740481C1C}">
                  <a14:useLocalDpi xmlns:a14="http://schemas.microsoft.com/office/drawing/2010/main"/>
                </a:ext>
              </a:extLst>
            </a:blip>
            <a:stretch>
              <a:fillRect/>
            </a:stretch>
          </p:blipFill>
          <p:spPr>
            <a:xfrm>
              <a:off x="4586920" y="2437606"/>
              <a:ext cx="327625" cy="257379"/>
            </a:xfrm>
            <a:prstGeom prst="rect">
              <a:avLst/>
            </a:prstGeom>
          </p:spPr>
        </p:pic>
        <p:pic>
          <p:nvPicPr>
            <p:cNvPr id="38" name="図 37">
              <a:extLst>
                <a:ext uri="{FF2B5EF4-FFF2-40B4-BE49-F238E27FC236}">
                  <a16:creationId xmlns:a16="http://schemas.microsoft.com/office/drawing/2014/main" id="{1503147F-57A6-9657-54ED-9EB826810D8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29847" y="2763223"/>
              <a:ext cx="92930" cy="175914"/>
            </a:xfrm>
            <a:prstGeom prst="rect">
              <a:avLst/>
            </a:prstGeom>
          </p:spPr>
        </p:pic>
        <p:pic>
          <p:nvPicPr>
            <p:cNvPr id="39" name="図 38">
              <a:extLst>
                <a:ext uri="{FF2B5EF4-FFF2-40B4-BE49-F238E27FC236}">
                  <a16:creationId xmlns:a16="http://schemas.microsoft.com/office/drawing/2014/main" id="{25D301CE-47D2-F1C3-8A5B-B64C03D2C52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61789" y="2402591"/>
              <a:ext cx="93788" cy="180606"/>
            </a:xfrm>
            <a:prstGeom prst="rect">
              <a:avLst/>
            </a:prstGeom>
          </p:spPr>
        </p:pic>
        <p:pic>
          <p:nvPicPr>
            <p:cNvPr id="40" name="図 39">
              <a:extLst>
                <a:ext uri="{FF2B5EF4-FFF2-40B4-BE49-F238E27FC236}">
                  <a16:creationId xmlns:a16="http://schemas.microsoft.com/office/drawing/2014/main" id="{004636E5-4310-87BA-37A1-8498883B59E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94998" y="2492894"/>
              <a:ext cx="92930" cy="175914"/>
            </a:xfrm>
            <a:prstGeom prst="rect">
              <a:avLst/>
            </a:prstGeom>
          </p:spPr>
        </p:pic>
        <p:pic>
          <p:nvPicPr>
            <p:cNvPr id="41" name="図 40">
              <a:extLst>
                <a:ext uri="{FF2B5EF4-FFF2-40B4-BE49-F238E27FC236}">
                  <a16:creationId xmlns:a16="http://schemas.microsoft.com/office/drawing/2014/main" id="{9CDB00EC-E626-2727-39E6-A8FFB01442E5}"/>
                </a:ext>
              </a:extLst>
            </p:cNvPr>
            <p:cNvPicPr>
              <a:picLocks noChangeAspect="1"/>
            </p:cNvPicPr>
            <p:nvPr/>
          </p:nvPicPr>
          <p:blipFill>
            <a:blip r:embed="rId10" cstate="print">
              <a:duotone>
                <a:srgbClr val="E2D11F">
                  <a:shade val="45000"/>
                  <a:satMod val="135000"/>
                </a:srgbClr>
                <a:prstClr val="white"/>
              </a:duotone>
              <a:extLst>
                <a:ext uri="{BEBA8EAE-BF5A-486C-A8C5-ECC9F3942E4B}">
                  <a14:imgProps xmlns:a14="http://schemas.microsoft.com/office/drawing/2010/main">
                    <a14:imgLayer r:embed="rId11">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106035" y="2210137"/>
              <a:ext cx="81275" cy="91374"/>
            </a:xfrm>
            <a:prstGeom prst="rect">
              <a:avLst/>
            </a:prstGeom>
          </p:spPr>
        </p:pic>
        <p:pic>
          <p:nvPicPr>
            <p:cNvPr id="42" name="図 41">
              <a:extLst>
                <a:ext uri="{FF2B5EF4-FFF2-40B4-BE49-F238E27FC236}">
                  <a16:creationId xmlns:a16="http://schemas.microsoft.com/office/drawing/2014/main" id="{DEBABDD2-025A-35E7-27EF-E9DCA4E54C6F}"/>
                </a:ext>
              </a:extLst>
            </p:cNvPr>
            <p:cNvPicPr>
              <a:picLocks noChangeAspect="1"/>
            </p:cNvPicPr>
            <p:nvPr/>
          </p:nvPicPr>
          <p:blipFill>
            <a:blip r:embed="rId10" cstate="print">
              <a:duotone>
                <a:srgbClr val="E2D11F">
                  <a:shade val="45000"/>
                  <a:satMod val="135000"/>
                </a:srgbClr>
                <a:prstClr val="white"/>
              </a:duotone>
              <a:extLst>
                <a:ext uri="{BEBA8EAE-BF5A-486C-A8C5-ECC9F3942E4B}">
                  <a14:imgProps xmlns:a14="http://schemas.microsoft.com/office/drawing/2010/main">
                    <a14:imgLayer r:embed="rId12">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106035" y="2312737"/>
              <a:ext cx="81275" cy="91374"/>
            </a:xfrm>
            <a:prstGeom prst="rect">
              <a:avLst/>
            </a:prstGeom>
          </p:spPr>
        </p:pic>
        <p:pic>
          <p:nvPicPr>
            <p:cNvPr id="43" name="図 42">
              <a:extLst>
                <a:ext uri="{FF2B5EF4-FFF2-40B4-BE49-F238E27FC236}">
                  <a16:creationId xmlns:a16="http://schemas.microsoft.com/office/drawing/2014/main" id="{FA560E30-A480-80C6-9AA8-B24F09352D71}"/>
                </a:ext>
              </a:extLst>
            </p:cNvPr>
            <p:cNvPicPr>
              <a:picLocks noChangeAspect="1"/>
            </p:cNvPicPr>
            <p:nvPr/>
          </p:nvPicPr>
          <p:blipFill>
            <a:blip r:embed="rId10" cstate="print">
              <a:duotone>
                <a:srgbClr val="E2D11F">
                  <a:shade val="45000"/>
                  <a:satMod val="135000"/>
                </a:srgbClr>
                <a:prstClr val="white"/>
              </a:duotone>
              <a:extLst>
                <a:ext uri="{BEBA8EAE-BF5A-486C-A8C5-ECC9F3942E4B}">
                  <a14:imgProps xmlns:a14="http://schemas.microsoft.com/office/drawing/2010/main">
                    <a14:imgLayer r:embed="rId13">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106035" y="2411075"/>
              <a:ext cx="81275" cy="91374"/>
            </a:xfrm>
            <a:prstGeom prst="rect">
              <a:avLst/>
            </a:prstGeom>
          </p:spPr>
        </p:pic>
        <p:pic>
          <p:nvPicPr>
            <p:cNvPr id="44" name="図 43">
              <a:extLst>
                <a:ext uri="{FF2B5EF4-FFF2-40B4-BE49-F238E27FC236}">
                  <a16:creationId xmlns:a16="http://schemas.microsoft.com/office/drawing/2014/main" id="{1DF0036B-8ABB-7EBC-7679-63F0576C11E6}"/>
                </a:ext>
              </a:extLst>
            </p:cNvPr>
            <p:cNvPicPr>
              <a:picLocks noChangeAspect="1"/>
            </p:cNvPicPr>
            <p:nvPr/>
          </p:nvPicPr>
          <p:blipFill>
            <a:blip r:embed="rId10" cstate="print">
              <a:duotone>
                <a:srgbClr val="E2D11F">
                  <a:shade val="45000"/>
                  <a:satMod val="135000"/>
                </a:srgbClr>
                <a:prstClr val="white"/>
              </a:duotone>
              <a:extLst>
                <a:ext uri="{BEBA8EAE-BF5A-486C-A8C5-ECC9F3942E4B}">
                  <a14:imgProps xmlns:a14="http://schemas.microsoft.com/office/drawing/2010/main">
                    <a14:imgLayer r:embed="rId12">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106035" y="2510663"/>
              <a:ext cx="81275" cy="91374"/>
            </a:xfrm>
            <a:prstGeom prst="rect">
              <a:avLst/>
            </a:prstGeom>
          </p:spPr>
        </p:pic>
        <p:pic>
          <p:nvPicPr>
            <p:cNvPr id="45" name="図 44">
              <a:extLst>
                <a:ext uri="{FF2B5EF4-FFF2-40B4-BE49-F238E27FC236}">
                  <a16:creationId xmlns:a16="http://schemas.microsoft.com/office/drawing/2014/main" id="{4DB0D8E6-E929-A5EB-C6B4-F25F4557CA77}"/>
                </a:ext>
              </a:extLst>
            </p:cNvPr>
            <p:cNvPicPr>
              <a:picLocks noChangeAspect="1"/>
            </p:cNvPicPr>
            <p:nvPr/>
          </p:nvPicPr>
          <p:blipFill>
            <a:blip r:embed="rId10" cstate="print">
              <a:duotone>
                <a:srgbClr val="E2D11F">
                  <a:shade val="45000"/>
                  <a:satMod val="135000"/>
                </a:srgbClr>
                <a:prstClr val="white"/>
              </a:duotone>
              <a:extLst>
                <a:ext uri="{BEBA8EAE-BF5A-486C-A8C5-ECC9F3942E4B}">
                  <a14:imgProps xmlns:a14="http://schemas.microsoft.com/office/drawing/2010/main">
                    <a14:imgLayer r:embed="rId12">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106035" y="2610250"/>
              <a:ext cx="81275" cy="91374"/>
            </a:xfrm>
            <a:prstGeom prst="rect">
              <a:avLst/>
            </a:prstGeom>
          </p:spPr>
        </p:pic>
        <p:pic>
          <p:nvPicPr>
            <p:cNvPr id="46" name="図 45">
              <a:extLst>
                <a:ext uri="{FF2B5EF4-FFF2-40B4-BE49-F238E27FC236}">
                  <a16:creationId xmlns:a16="http://schemas.microsoft.com/office/drawing/2014/main" id="{DCED89AD-8201-042C-D091-2D48C1D86E2E}"/>
                </a:ext>
              </a:extLst>
            </p:cNvPr>
            <p:cNvPicPr>
              <a:picLocks noChangeAspect="1"/>
            </p:cNvPicPr>
            <p:nvPr/>
          </p:nvPicPr>
          <p:blipFill>
            <a:blip r:embed="rId14" cstate="print">
              <a:duotone>
                <a:srgbClr val="E2D11F">
                  <a:shade val="45000"/>
                  <a:satMod val="135000"/>
                </a:srgbClr>
                <a:prstClr val="white"/>
              </a:duotone>
              <a:extLst>
                <a:ext uri="{BEBA8EAE-BF5A-486C-A8C5-ECC9F3942E4B}">
                  <a14:imgProps xmlns:a14="http://schemas.microsoft.com/office/drawing/2010/main">
                    <a14:imgLayer r:embed="rId15">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4561286" y="2463487"/>
              <a:ext cx="86284" cy="97006"/>
            </a:xfrm>
            <a:prstGeom prst="rect">
              <a:avLst/>
            </a:prstGeom>
          </p:spPr>
        </p:pic>
        <p:pic>
          <p:nvPicPr>
            <p:cNvPr id="47" name="図 46">
              <a:extLst>
                <a:ext uri="{FF2B5EF4-FFF2-40B4-BE49-F238E27FC236}">
                  <a16:creationId xmlns:a16="http://schemas.microsoft.com/office/drawing/2014/main" id="{B528A854-354C-88D6-B93E-FF2063327D1C}"/>
                </a:ext>
              </a:extLst>
            </p:cNvPr>
            <p:cNvPicPr>
              <a:picLocks noChangeAspect="1"/>
            </p:cNvPicPr>
            <p:nvPr/>
          </p:nvPicPr>
          <p:blipFill>
            <a:blip r:embed="rId14" cstate="print">
              <a:duotone>
                <a:srgbClr val="E2D11F">
                  <a:shade val="45000"/>
                  <a:satMod val="135000"/>
                </a:srgbClr>
                <a:prstClr val="white"/>
              </a:duotone>
              <a:extLst>
                <a:ext uri="{BEBA8EAE-BF5A-486C-A8C5-ECC9F3942E4B}">
                  <a14:imgProps xmlns:a14="http://schemas.microsoft.com/office/drawing/2010/main">
                    <a14:imgLayer r:embed="rId16">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4989880" y="2744798"/>
              <a:ext cx="86284" cy="97006"/>
            </a:xfrm>
            <a:prstGeom prst="rect">
              <a:avLst/>
            </a:prstGeom>
          </p:spPr>
        </p:pic>
        <p:pic>
          <p:nvPicPr>
            <p:cNvPr id="48" name="図 47">
              <a:extLst>
                <a:ext uri="{FF2B5EF4-FFF2-40B4-BE49-F238E27FC236}">
                  <a16:creationId xmlns:a16="http://schemas.microsoft.com/office/drawing/2014/main" id="{BB981CFD-DAE7-75EC-6C0C-91B05F4E9539}"/>
                </a:ext>
              </a:extLst>
            </p:cNvPr>
            <p:cNvPicPr>
              <a:picLocks noChangeAspect="1"/>
            </p:cNvPicPr>
            <p:nvPr/>
          </p:nvPicPr>
          <p:blipFill>
            <a:blip r:embed="rId14" cstate="print">
              <a:duotone>
                <a:srgbClr val="E2D11F">
                  <a:shade val="45000"/>
                  <a:satMod val="135000"/>
                </a:srgbClr>
                <a:prstClr val="white"/>
              </a:duotone>
              <a:extLst>
                <a:ext uri="{BEBA8EAE-BF5A-486C-A8C5-ECC9F3942E4B}">
                  <a14:imgProps xmlns:a14="http://schemas.microsoft.com/office/drawing/2010/main">
                    <a14:imgLayer r:embed="rId17">
                      <a14:imgEffect>
                        <a14:sharpenSoften amount="-30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5259315" y="2744798"/>
              <a:ext cx="86284" cy="97006"/>
            </a:xfrm>
            <a:prstGeom prst="rect">
              <a:avLst/>
            </a:prstGeom>
          </p:spPr>
        </p:pic>
      </p:grpSp>
      <p:grpSp>
        <p:nvGrpSpPr>
          <p:cNvPr id="49" name="グループ化 48">
            <a:extLst>
              <a:ext uri="{FF2B5EF4-FFF2-40B4-BE49-F238E27FC236}">
                <a16:creationId xmlns:a16="http://schemas.microsoft.com/office/drawing/2014/main" id="{6D444258-7AC2-0D73-7F36-1C4D5FD34F98}"/>
              </a:ext>
            </a:extLst>
          </p:cNvPr>
          <p:cNvGrpSpPr/>
          <p:nvPr/>
        </p:nvGrpSpPr>
        <p:grpSpPr>
          <a:xfrm>
            <a:off x="2220749" y="2431970"/>
            <a:ext cx="2361287" cy="1084649"/>
            <a:chOff x="1726432" y="2102096"/>
            <a:chExt cx="1443504" cy="663069"/>
          </a:xfrm>
        </p:grpSpPr>
        <p:pic>
          <p:nvPicPr>
            <p:cNvPr id="50" name="図 49">
              <a:extLst>
                <a:ext uri="{FF2B5EF4-FFF2-40B4-BE49-F238E27FC236}">
                  <a16:creationId xmlns:a16="http://schemas.microsoft.com/office/drawing/2014/main" id="{1F15A582-6BB8-15F5-BCA0-DFA408A4666E}"/>
                </a:ext>
              </a:extLst>
            </p:cNvPr>
            <p:cNvPicPr>
              <a:picLocks noChangeAspect="1"/>
            </p:cNvPicPr>
            <p:nvPr/>
          </p:nvPicPr>
          <p:blipFill rotWithShape="1">
            <a:blip r:embed="rId18" cstate="hqprint">
              <a:alphaModFix amt="27000"/>
              <a:extLst>
                <a:ext uri="{28A0092B-C50C-407E-A947-70E740481C1C}">
                  <a14:useLocalDpi xmlns:a14="http://schemas.microsoft.com/office/drawing/2010/main"/>
                </a:ext>
              </a:extLst>
            </a:blip>
            <a:srcRect/>
            <a:stretch/>
          </p:blipFill>
          <p:spPr>
            <a:xfrm>
              <a:off x="1726432" y="2103315"/>
              <a:ext cx="1133891" cy="607143"/>
            </a:xfrm>
            <a:prstGeom prst="rect">
              <a:avLst/>
            </a:prstGeom>
          </p:spPr>
        </p:pic>
        <p:pic>
          <p:nvPicPr>
            <p:cNvPr id="51" name="図 50">
              <a:extLst>
                <a:ext uri="{FF2B5EF4-FFF2-40B4-BE49-F238E27FC236}">
                  <a16:creationId xmlns:a16="http://schemas.microsoft.com/office/drawing/2014/main" id="{1B9597FA-29C2-B266-1132-3A152F30CFA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61120" y="2532056"/>
              <a:ext cx="93788" cy="180606"/>
            </a:xfrm>
            <a:prstGeom prst="rect">
              <a:avLst/>
            </a:prstGeom>
          </p:spPr>
        </p:pic>
        <p:cxnSp>
          <p:nvCxnSpPr>
            <p:cNvPr id="52" name="直線コネクタ 51">
              <a:extLst>
                <a:ext uri="{FF2B5EF4-FFF2-40B4-BE49-F238E27FC236}">
                  <a16:creationId xmlns:a16="http://schemas.microsoft.com/office/drawing/2014/main" id="{B8AFC222-A66B-CE83-D9AC-C6E7FCEF4057}"/>
                </a:ext>
              </a:extLst>
            </p:cNvPr>
            <p:cNvCxnSpPr>
              <a:cxnSpLocks/>
            </p:cNvCxnSpPr>
            <p:nvPr/>
          </p:nvCxnSpPr>
          <p:spPr>
            <a:xfrm>
              <a:off x="1726432" y="2710457"/>
              <a:ext cx="1404480" cy="0"/>
            </a:xfrm>
            <a:prstGeom prst="line">
              <a:avLst/>
            </a:prstGeom>
            <a:noFill/>
            <a:ln w="38100" cap="flat" cmpd="sng" algn="ctr">
              <a:solidFill>
                <a:srgbClr val="000000">
                  <a:lumMod val="65000"/>
                  <a:lumOff val="35000"/>
                </a:srgbClr>
              </a:solidFill>
              <a:prstDash val="solid"/>
              <a:miter lim="800000"/>
            </a:ln>
            <a:effectLst/>
          </p:spPr>
        </p:cxnSp>
        <p:pic>
          <p:nvPicPr>
            <p:cNvPr id="53" name="図 52">
              <a:extLst>
                <a:ext uri="{FF2B5EF4-FFF2-40B4-BE49-F238E27FC236}">
                  <a16:creationId xmlns:a16="http://schemas.microsoft.com/office/drawing/2014/main" id="{D29C843E-493C-0F30-8A31-517C29B8A40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76829" y="2532058"/>
              <a:ext cx="92930" cy="175914"/>
            </a:xfrm>
            <a:prstGeom prst="rect">
              <a:avLst/>
            </a:prstGeom>
          </p:spPr>
        </p:pic>
        <p:pic>
          <p:nvPicPr>
            <p:cNvPr id="54" name="図 53">
              <a:extLst>
                <a:ext uri="{FF2B5EF4-FFF2-40B4-BE49-F238E27FC236}">
                  <a16:creationId xmlns:a16="http://schemas.microsoft.com/office/drawing/2014/main" id="{2EFA2A67-1666-2E8B-92D9-76D0C61173F2}"/>
                </a:ext>
              </a:extLst>
            </p:cNvPr>
            <p:cNvPicPr>
              <a:picLocks noChangeAspect="1"/>
            </p:cNvPicPr>
            <p:nvPr/>
          </p:nvPicPr>
          <p:blipFill>
            <a:blip r:embed="rId19" cstate="print">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rot="5400000">
              <a:off x="2878707" y="2102096"/>
              <a:ext cx="176554" cy="176554"/>
            </a:xfrm>
            <a:prstGeom prst="rect">
              <a:avLst/>
            </a:prstGeom>
          </p:spPr>
        </p:pic>
        <p:pic>
          <p:nvPicPr>
            <p:cNvPr id="55" name="図 54">
              <a:extLst>
                <a:ext uri="{FF2B5EF4-FFF2-40B4-BE49-F238E27FC236}">
                  <a16:creationId xmlns:a16="http://schemas.microsoft.com/office/drawing/2014/main" id="{CED40251-59DB-830B-AB60-C026933F57CF}"/>
                </a:ext>
              </a:extLst>
            </p:cNvPr>
            <p:cNvPicPr>
              <a:picLocks noChangeAspect="1"/>
            </p:cNvPicPr>
            <p:nvPr/>
          </p:nvPicPr>
          <p:blipFill>
            <a:blip r:embed="rId20" cstate="print">
              <a:alphaModFix amt="27000"/>
              <a:extLst>
                <a:ext uri="{28A0092B-C50C-407E-A947-70E740481C1C}">
                  <a14:useLocalDpi xmlns:a14="http://schemas.microsoft.com/office/drawing/2010/main"/>
                </a:ext>
              </a:extLst>
            </a:blip>
            <a:stretch>
              <a:fillRect/>
            </a:stretch>
          </p:blipFill>
          <p:spPr>
            <a:xfrm>
              <a:off x="2934802" y="2502449"/>
              <a:ext cx="235134" cy="218161"/>
            </a:xfrm>
            <a:prstGeom prst="rect">
              <a:avLst/>
            </a:prstGeom>
          </p:spPr>
        </p:pic>
        <p:pic>
          <p:nvPicPr>
            <p:cNvPr id="56" name="Picture 2">
              <a:extLst>
                <a:ext uri="{FF2B5EF4-FFF2-40B4-BE49-F238E27FC236}">
                  <a16:creationId xmlns:a16="http://schemas.microsoft.com/office/drawing/2014/main" id="{20A3DF33-C22B-E5CA-0C77-8CFA1DB8A0B5}"/>
                </a:ext>
              </a:extLst>
            </p:cNvPr>
            <p:cNvPicPr>
              <a:picLocks noChangeAspect="1" noChangeArrowheads="1"/>
            </p:cNvPicPr>
            <p:nvPr/>
          </p:nvPicPr>
          <p:blipFill rotWithShape="1">
            <a:blip r:embed="rId21" cstate="print">
              <a:alphaModFix amt="81000"/>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a:ext>
              </a:extLst>
            </a:blip>
            <a:srcRect/>
            <a:stretch/>
          </p:blipFill>
          <p:spPr bwMode="auto">
            <a:xfrm>
              <a:off x="2824683" y="2723097"/>
              <a:ext cx="311643" cy="42068"/>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1FAA3633-7B91-EDC7-FF16-2C2F6C0CD801}"/>
                </a:ext>
              </a:extLst>
            </p:cNvPr>
            <p:cNvPicPr>
              <a:picLocks noChangeAspect="1"/>
            </p:cNvPicPr>
            <p:nvPr/>
          </p:nvPicPr>
          <p:blipFill>
            <a:blip r:embed="rId23" cstate="print">
              <a:alphaModFix amt="27000"/>
              <a:extLst>
                <a:ext uri="{28A0092B-C50C-407E-A947-70E740481C1C}">
                  <a14:useLocalDpi xmlns:a14="http://schemas.microsoft.com/office/drawing/2010/main"/>
                </a:ext>
              </a:extLst>
            </a:blip>
            <a:stretch>
              <a:fillRect/>
            </a:stretch>
          </p:blipFill>
          <p:spPr>
            <a:xfrm>
              <a:off x="2871262" y="2607907"/>
              <a:ext cx="105415" cy="82814"/>
            </a:xfrm>
            <a:prstGeom prst="rect">
              <a:avLst/>
            </a:prstGeom>
          </p:spPr>
        </p:pic>
      </p:grpSp>
      <p:cxnSp>
        <p:nvCxnSpPr>
          <p:cNvPr id="58" name="直線コネクタ 57">
            <a:extLst>
              <a:ext uri="{FF2B5EF4-FFF2-40B4-BE49-F238E27FC236}">
                <a16:creationId xmlns:a16="http://schemas.microsoft.com/office/drawing/2014/main" id="{A9036F8D-4134-E286-AB35-A2ECAC795083}"/>
              </a:ext>
            </a:extLst>
          </p:cNvPr>
          <p:cNvCxnSpPr>
            <a:cxnSpLocks/>
            <a:stCxn id="60" idx="7"/>
          </p:cNvCxnSpPr>
          <p:nvPr/>
        </p:nvCxnSpPr>
        <p:spPr>
          <a:xfrm flipV="1">
            <a:off x="4575196" y="2031055"/>
            <a:ext cx="656357" cy="910308"/>
          </a:xfrm>
          <a:prstGeom prst="line">
            <a:avLst/>
          </a:prstGeom>
          <a:noFill/>
          <a:ln w="12700" cap="rnd" cmpd="sng" algn="ctr">
            <a:solidFill>
              <a:schemeClr val="accent1"/>
            </a:solidFill>
            <a:prstDash val="sysDot"/>
            <a:round/>
          </a:ln>
          <a:effectLst/>
        </p:spPr>
      </p:cxnSp>
      <p:cxnSp>
        <p:nvCxnSpPr>
          <p:cNvPr id="59" name="直線コネクタ 58">
            <a:extLst>
              <a:ext uri="{FF2B5EF4-FFF2-40B4-BE49-F238E27FC236}">
                <a16:creationId xmlns:a16="http://schemas.microsoft.com/office/drawing/2014/main" id="{C22C9CCC-0991-C370-CD52-4FCD95CAFBD9}"/>
              </a:ext>
            </a:extLst>
          </p:cNvPr>
          <p:cNvCxnSpPr>
            <a:cxnSpLocks/>
            <a:stCxn id="60" idx="5"/>
          </p:cNvCxnSpPr>
          <p:nvPr/>
        </p:nvCxnSpPr>
        <p:spPr>
          <a:xfrm>
            <a:off x="4575196" y="3490854"/>
            <a:ext cx="705976" cy="356665"/>
          </a:xfrm>
          <a:prstGeom prst="line">
            <a:avLst/>
          </a:prstGeom>
          <a:noFill/>
          <a:ln w="12700" cap="rnd" cmpd="sng" algn="ctr">
            <a:solidFill>
              <a:schemeClr val="accent1"/>
            </a:solidFill>
            <a:prstDash val="sysDot"/>
            <a:round/>
          </a:ln>
          <a:effectLst/>
        </p:spPr>
      </p:cxnSp>
      <p:sp>
        <p:nvSpPr>
          <p:cNvPr id="60" name="円/楕円 82">
            <a:extLst>
              <a:ext uri="{FF2B5EF4-FFF2-40B4-BE49-F238E27FC236}">
                <a16:creationId xmlns:a16="http://schemas.microsoft.com/office/drawing/2014/main" id="{55F85AC0-D835-4642-0F2A-37E42CBAC00F}"/>
              </a:ext>
            </a:extLst>
          </p:cNvPr>
          <p:cNvSpPr/>
          <p:nvPr/>
        </p:nvSpPr>
        <p:spPr>
          <a:xfrm>
            <a:off x="3911901" y="2827558"/>
            <a:ext cx="777099" cy="777099"/>
          </a:xfrm>
          <a:prstGeom prst="ellipse">
            <a:avLst/>
          </a:prstGeom>
          <a:noFill/>
          <a:ln w="254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endParaRPr kumimoji="1" lang="ja-JP" altLang="en-US" sz="867" b="0" i="0" u="none" strike="noStrike" kern="1200" cap="none" spc="0" normalizeH="0" baseline="0" noProof="0">
              <a:ln>
                <a:noFill/>
              </a:ln>
              <a:solidFill>
                <a:srgbClr val="5FAFE8"/>
              </a:solidFill>
              <a:effectLst/>
              <a:uLnTx/>
              <a:uFillTx/>
              <a:latin typeface="Noto Sans CJK JP" panose="020B0500000000000000" pitchFamily="34" charset="-128"/>
              <a:ea typeface="Noto Sans CJK JP" panose="020B0500000000000000" pitchFamily="34" charset="-128"/>
              <a:cs typeface="+mn-cs"/>
            </a:endParaRPr>
          </a:p>
        </p:txBody>
      </p:sp>
      <p:sp>
        <p:nvSpPr>
          <p:cNvPr id="61" name="テキスト ボックス 60">
            <a:extLst>
              <a:ext uri="{FF2B5EF4-FFF2-40B4-BE49-F238E27FC236}">
                <a16:creationId xmlns:a16="http://schemas.microsoft.com/office/drawing/2014/main" id="{D062FB2A-86AA-1B15-4068-A7D7A6B0D4B1}"/>
              </a:ext>
            </a:extLst>
          </p:cNvPr>
          <p:cNvSpPr txBox="1"/>
          <p:nvPr/>
        </p:nvSpPr>
        <p:spPr>
          <a:xfrm>
            <a:off x="3005701" y="2196197"/>
            <a:ext cx="750205" cy="164212"/>
          </a:xfrm>
          <a:prstGeom prst="rect">
            <a:avLst/>
          </a:prstGeom>
          <a:noFill/>
        </p:spPr>
        <p:txBody>
          <a:bodyPr wrap="non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ja-JP" altLang="en-US" sz="106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屋外・路面店</a:t>
            </a:r>
          </a:p>
        </p:txBody>
      </p:sp>
      <p:sp>
        <p:nvSpPr>
          <p:cNvPr id="62" name="テキスト ボックス 61">
            <a:extLst>
              <a:ext uri="{FF2B5EF4-FFF2-40B4-BE49-F238E27FC236}">
                <a16:creationId xmlns:a16="http://schemas.microsoft.com/office/drawing/2014/main" id="{8B542182-CA2E-FA09-55D1-DEB0E2A5526D}"/>
              </a:ext>
            </a:extLst>
          </p:cNvPr>
          <p:cNvSpPr txBox="1"/>
          <p:nvPr/>
        </p:nvSpPr>
        <p:spPr>
          <a:xfrm>
            <a:off x="6269444" y="2196197"/>
            <a:ext cx="1223091" cy="164212"/>
          </a:xfrm>
          <a:prstGeom prst="rect">
            <a:avLst/>
          </a:prstGeom>
          <a:noFill/>
        </p:spPr>
        <p:txBody>
          <a:bodyPr wrap="non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ja-JP" altLang="en-US" sz="1067"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ビル内・地下・電車等</a:t>
            </a:r>
          </a:p>
        </p:txBody>
      </p:sp>
      <p:sp>
        <p:nvSpPr>
          <p:cNvPr id="63" name="テキスト ボックス 62">
            <a:extLst>
              <a:ext uri="{FF2B5EF4-FFF2-40B4-BE49-F238E27FC236}">
                <a16:creationId xmlns:a16="http://schemas.microsoft.com/office/drawing/2014/main" id="{8AC37FD1-0009-C0A9-22B4-9D4053951C40}"/>
              </a:ext>
            </a:extLst>
          </p:cNvPr>
          <p:cNvSpPr txBox="1"/>
          <p:nvPr/>
        </p:nvSpPr>
        <p:spPr>
          <a:xfrm>
            <a:off x="9260703" y="5324891"/>
            <a:ext cx="2072682" cy="551369"/>
          </a:xfrm>
          <a:prstGeom prst="rect">
            <a:avLst/>
          </a:prstGeom>
          <a:noFill/>
        </p:spPr>
        <p:txBody>
          <a:bodyPr wrap="none" lIns="0" tIns="0" rIns="0" bIns="0" rtlCol="0">
            <a:spAutoFit/>
          </a:bodyPr>
          <a:lstStyle/>
          <a:p>
            <a:pPr marL="0" marR="0" lvl="0" indent="0" algn="ctr" defTabSz="609585" rtl="0" eaLnBrk="1" fontAlgn="auto" latinLnBrk="0" hangingPunct="1">
              <a:lnSpc>
                <a:spcPct val="110000"/>
              </a:lnSpc>
              <a:spcBef>
                <a:spcPts val="0"/>
              </a:spcBef>
              <a:spcAft>
                <a:spcPts val="0"/>
              </a:spcAft>
              <a:buClrTx/>
              <a:buSzTx/>
              <a:buFontTx/>
              <a:buNone/>
              <a:tabLst/>
              <a:defRPr/>
            </a:pPr>
            <a:r>
              <a:rPr kumimoji="0" lang="ja-JP" altLang="en-US" sz="933"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t>ビーコンは無線電波を一方通行で発信、</a:t>
            </a:r>
            <a:br>
              <a:rPr kumimoji="0" lang="en-US" altLang="ja-JP" sz="933"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br>
            <a:r>
              <a:rPr kumimoji="0" lang="ja-JP" altLang="en-US" sz="933"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t>スマホアプリ</a:t>
            </a:r>
            <a:r>
              <a:rPr kumimoji="0" lang="en-US" altLang="ja-JP" sz="933"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t>*</a:t>
            </a:r>
            <a:r>
              <a:rPr kumimoji="0" lang="ja-JP" altLang="en-US" sz="933"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t>が電波をキャッチし</a:t>
            </a:r>
            <a:br>
              <a:rPr kumimoji="0" lang="en-US" altLang="ja-JP" sz="933"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br>
            <a:r>
              <a:rPr kumimoji="0" lang="ja-JP" altLang="en-US" sz="933"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rPr>
              <a:t>サーバにビーコン反応を記録</a:t>
            </a:r>
            <a:endParaRPr kumimoji="0" lang="en-US" altLang="ja-JP" sz="933"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Arial"/>
            </a:endParaRPr>
          </a:p>
          <a:p>
            <a:pPr marL="0" marR="0" lvl="0" indent="0" algn="ctr" defTabSz="609585" rtl="0" eaLnBrk="1" fontAlgn="auto" latinLnBrk="0" hangingPunct="1">
              <a:lnSpc>
                <a:spcPct val="110000"/>
              </a:lnSpc>
              <a:spcBef>
                <a:spcPts val="0"/>
              </a:spcBef>
              <a:spcAft>
                <a:spcPts val="0"/>
              </a:spcAft>
              <a:buClrTx/>
              <a:buSzTx/>
              <a:buFontTx/>
              <a:buNone/>
              <a:tabLst/>
              <a:defRPr/>
            </a:pPr>
            <a:r>
              <a:rPr kumimoji="0" lang="en-US" altLang="ja-JP" sz="533" b="0"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sym typeface="Arial"/>
              </a:rPr>
              <a:t>*Beacon Bank SDK</a:t>
            </a:r>
            <a:r>
              <a:rPr kumimoji="0" lang="ja-JP" altLang="en-US" sz="533" b="0" i="0" u="none" strike="noStrike" kern="1200" cap="none" spc="0" normalizeH="0" baseline="0" noProof="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sym typeface="Arial"/>
              </a:rPr>
              <a:t>搭載のアプリ</a:t>
            </a:r>
          </a:p>
        </p:txBody>
      </p:sp>
      <p:sp>
        <p:nvSpPr>
          <p:cNvPr id="64" name="円/楕円 104">
            <a:extLst>
              <a:ext uri="{FF2B5EF4-FFF2-40B4-BE49-F238E27FC236}">
                <a16:creationId xmlns:a16="http://schemas.microsoft.com/office/drawing/2014/main" id="{AE32070C-FF20-7146-53A0-4735C31D5107}"/>
              </a:ext>
            </a:extLst>
          </p:cNvPr>
          <p:cNvSpPr/>
          <p:nvPr/>
        </p:nvSpPr>
        <p:spPr>
          <a:xfrm>
            <a:off x="9305172" y="3942956"/>
            <a:ext cx="995437" cy="995437"/>
          </a:xfrm>
          <a:prstGeom prst="ellipse">
            <a:avLst/>
          </a:prstGeom>
          <a:solidFill>
            <a:schemeClr val="bg1"/>
          </a:solidFill>
          <a:ln w="6350">
            <a:solidFill>
              <a:schemeClr val="bg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endParaRPr kumimoji="1" lang="ja-JP" altLang="en-US" sz="867" b="0" i="0" u="none" strike="noStrike" kern="1200" cap="none" spc="0" normalizeH="0" baseline="0" noProof="0">
              <a:ln>
                <a:noFill/>
              </a:ln>
              <a:solidFill>
                <a:srgbClr val="5FAFE8"/>
              </a:solidFill>
              <a:effectLst/>
              <a:uLnTx/>
              <a:uFillTx/>
              <a:latin typeface="Noto Sans CJK JP" panose="020B0500000000000000" pitchFamily="34" charset="-128"/>
              <a:ea typeface="Noto Sans CJK JP" panose="020B0500000000000000" pitchFamily="34" charset="-128"/>
              <a:cs typeface="+mn-cs"/>
            </a:endParaRPr>
          </a:p>
        </p:txBody>
      </p:sp>
      <p:sp>
        <p:nvSpPr>
          <p:cNvPr id="65" name="円/楕円 103">
            <a:extLst>
              <a:ext uri="{FF2B5EF4-FFF2-40B4-BE49-F238E27FC236}">
                <a16:creationId xmlns:a16="http://schemas.microsoft.com/office/drawing/2014/main" id="{41EC0A9F-F0B7-46CD-DE9E-7826475966DA}"/>
              </a:ext>
            </a:extLst>
          </p:cNvPr>
          <p:cNvSpPr/>
          <p:nvPr/>
        </p:nvSpPr>
        <p:spPr>
          <a:xfrm>
            <a:off x="9406772" y="4044556"/>
            <a:ext cx="792237" cy="792237"/>
          </a:xfrm>
          <a:prstGeom prst="ellipse">
            <a:avLst/>
          </a:prstGeom>
          <a:solidFill>
            <a:schemeClr val="bg1"/>
          </a:solidFill>
          <a:ln w="6350">
            <a:solidFill>
              <a:schemeClr val="bg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endParaRPr kumimoji="1" lang="ja-JP" altLang="en-US" sz="867" b="0" i="0" u="none" strike="noStrike" kern="1200" cap="none" spc="0" normalizeH="0" baseline="0" noProof="0">
              <a:ln>
                <a:noFill/>
              </a:ln>
              <a:solidFill>
                <a:srgbClr val="5FAFE8"/>
              </a:solidFill>
              <a:effectLst/>
              <a:uLnTx/>
              <a:uFillTx/>
              <a:latin typeface="Noto Sans CJK JP" panose="020B0500000000000000" pitchFamily="34" charset="-128"/>
              <a:ea typeface="Noto Sans CJK JP" panose="020B0500000000000000" pitchFamily="34" charset="-128"/>
              <a:cs typeface="+mn-cs"/>
            </a:endParaRPr>
          </a:p>
        </p:txBody>
      </p:sp>
      <p:sp>
        <p:nvSpPr>
          <p:cNvPr id="66" name="円/楕円 102">
            <a:extLst>
              <a:ext uri="{FF2B5EF4-FFF2-40B4-BE49-F238E27FC236}">
                <a16:creationId xmlns:a16="http://schemas.microsoft.com/office/drawing/2014/main" id="{1FA0C759-A696-1078-0AD1-D51257945F54}"/>
              </a:ext>
            </a:extLst>
          </p:cNvPr>
          <p:cNvSpPr/>
          <p:nvPr/>
        </p:nvSpPr>
        <p:spPr>
          <a:xfrm>
            <a:off x="9501210" y="4138994"/>
            <a:ext cx="603364" cy="603364"/>
          </a:xfrm>
          <a:prstGeom prst="ellipse">
            <a:avLst/>
          </a:prstGeom>
          <a:solidFill>
            <a:schemeClr val="accent4"/>
          </a:solidFill>
          <a:ln w="635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endParaRPr kumimoji="1" lang="ja-JP" altLang="en-US" sz="667" b="0" i="0" u="none" strike="noStrike" kern="1200" cap="none" spc="0" normalizeH="0" baseline="0" noProof="0">
              <a:ln>
                <a:noFill/>
              </a:ln>
              <a:solidFill>
                <a:srgbClr val="000000"/>
              </a:solidFill>
              <a:effectLst/>
              <a:uLnTx/>
              <a:uFillTx/>
              <a:latin typeface="Noto Sans CJK JP" panose="020B0500000000000000" pitchFamily="34" charset="-128"/>
              <a:ea typeface="Noto Sans CJK JP" panose="020B0500000000000000" pitchFamily="34" charset="-128"/>
              <a:cs typeface="+mn-cs"/>
            </a:endParaRPr>
          </a:p>
        </p:txBody>
      </p:sp>
      <p:pic>
        <p:nvPicPr>
          <p:cNvPr id="67" name="図 66">
            <a:extLst>
              <a:ext uri="{FF2B5EF4-FFF2-40B4-BE49-F238E27FC236}">
                <a16:creationId xmlns:a16="http://schemas.microsoft.com/office/drawing/2014/main" id="{28E9DE44-48BC-1C64-B352-2E96A489DF4E}"/>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10987275" y="4125694"/>
            <a:ext cx="474695" cy="592193"/>
          </a:xfrm>
          <a:prstGeom prst="rect">
            <a:avLst/>
          </a:prstGeom>
        </p:spPr>
      </p:pic>
      <p:grpSp>
        <p:nvGrpSpPr>
          <p:cNvPr id="68" name="グループ化 67">
            <a:extLst>
              <a:ext uri="{FF2B5EF4-FFF2-40B4-BE49-F238E27FC236}">
                <a16:creationId xmlns:a16="http://schemas.microsoft.com/office/drawing/2014/main" id="{FECB59E7-87DE-A580-FA15-C7C22A773768}"/>
              </a:ext>
            </a:extLst>
          </p:cNvPr>
          <p:cNvGrpSpPr/>
          <p:nvPr/>
        </p:nvGrpSpPr>
        <p:grpSpPr>
          <a:xfrm>
            <a:off x="10142802" y="3769678"/>
            <a:ext cx="281505" cy="575577"/>
            <a:chOff x="7561054" y="3040665"/>
            <a:chExt cx="211129" cy="431683"/>
          </a:xfrm>
        </p:grpSpPr>
        <p:pic>
          <p:nvPicPr>
            <p:cNvPr id="69" name="図 68">
              <a:extLst>
                <a:ext uri="{FF2B5EF4-FFF2-40B4-BE49-F238E27FC236}">
                  <a16:creationId xmlns:a16="http://schemas.microsoft.com/office/drawing/2014/main" id="{A8D3592D-C9E4-7A99-9C8C-89B9615CB114}"/>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561054" y="3040665"/>
              <a:ext cx="211129" cy="431683"/>
            </a:xfrm>
            <a:prstGeom prst="rect">
              <a:avLst/>
            </a:prstGeom>
          </p:spPr>
        </p:pic>
        <p:sp>
          <p:nvSpPr>
            <p:cNvPr id="70" name="角丸四角形 113">
              <a:extLst>
                <a:ext uri="{FF2B5EF4-FFF2-40B4-BE49-F238E27FC236}">
                  <a16:creationId xmlns:a16="http://schemas.microsoft.com/office/drawing/2014/main" id="{20A157E2-C439-96DE-25A7-871D379331DC}"/>
                </a:ext>
              </a:extLst>
            </p:cNvPr>
            <p:cNvSpPr/>
            <p:nvPr/>
          </p:nvSpPr>
          <p:spPr>
            <a:xfrm>
              <a:off x="7589824" y="3179765"/>
              <a:ext cx="151043" cy="151043"/>
            </a:xfrm>
            <a:prstGeom prst="roundRect">
              <a:avLst/>
            </a:prstGeom>
            <a:solidFill>
              <a:schemeClr val="accent1"/>
            </a:solidFill>
            <a:ln w="12700">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1" lang="en-US" altLang="ja-JP" sz="667" b="0" i="0" u="none" strike="noStrike" kern="1200" cap="none" spc="0" normalizeH="0" baseline="0" noProof="0" dirty="0">
                  <a:ln>
                    <a:noFill/>
                  </a:ln>
                  <a:solidFill>
                    <a:srgbClr val="FFFFFF"/>
                  </a:solidFill>
                  <a:effectLst/>
                  <a:uLnTx/>
                  <a:uFillTx/>
                  <a:latin typeface="Noto Sans CJK JP" panose="020B0500000000000000" pitchFamily="34" charset="-128"/>
                  <a:ea typeface="Noto Sans CJK JP" panose="020B0500000000000000" pitchFamily="34" charset="-128"/>
                  <a:cs typeface="+mn-cs"/>
                </a:rPr>
                <a:t>BB</a:t>
              </a:r>
              <a:endParaRPr kumimoji="1" lang="ja-JP" altLang="en-US" sz="667" b="0" i="0" u="none" strike="noStrike" kern="1200" cap="none" spc="0" normalizeH="0" baseline="0" noProof="0">
                <a:ln>
                  <a:noFill/>
                </a:ln>
                <a:solidFill>
                  <a:srgbClr val="FFFFFF"/>
                </a:solidFill>
                <a:effectLst/>
                <a:uLnTx/>
                <a:uFillTx/>
                <a:latin typeface="Noto Sans CJK JP" panose="020B0500000000000000" pitchFamily="34" charset="-128"/>
                <a:ea typeface="Noto Sans CJK JP" panose="020B0500000000000000" pitchFamily="34" charset="-128"/>
                <a:cs typeface="+mn-cs"/>
              </a:endParaRPr>
            </a:p>
          </p:txBody>
        </p:sp>
      </p:grpSp>
      <p:grpSp>
        <p:nvGrpSpPr>
          <p:cNvPr id="71" name="グループ化 70">
            <a:extLst>
              <a:ext uri="{FF2B5EF4-FFF2-40B4-BE49-F238E27FC236}">
                <a16:creationId xmlns:a16="http://schemas.microsoft.com/office/drawing/2014/main" id="{1607D394-5798-2B37-884D-D4384E720B35}"/>
              </a:ext>
            </a:extLst>
          </p:cNvPr>
          <p:cNvGrpSpPr/>
          <p:nvPr/>
        </p:nvGrpSpPr>
        <p:grpSpPr>
          <a:xfrm>
            <a:off x="9110337" y="4498218"/>
            <a:ext cx="281505" cy="575577"/>
            <a:chOff x="7561054" y="3040665"/>
            <a:chExt cx="211129" cy="431683"/>
          </a:xfrm>
        </p:grpSpPr>
        <p:pic>
          <p:nvPicPr>
            <p:cNvPr id="72" name="図 71">
              <a:extLst>
                <a:ext uri="{FF2B5EF4-FFF2-40B4-BE49-F238E27FC236}">
                  <a16:creationId xmlns:a16="http://schemas.microsoft.com/office/drawing/2014/main" id="{77E67CFF-BEB4-EF52-3BBE-C3B6C054AF27}"/>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561054" y="3040665"/>
              <a:ext cx="211129" cy="431683"/>
            </a:xfrm>
            <a:prstGeom prst="rect">
              <a:avLst/>
            </a:prstGeom>
          </p:spPr>
        </p:pic>
        <p:sp>
          <p:nvSpPr>
            <p:cNvPr id="73" name="角丸四角形 117">
              <a:extLst>
                <a:ext uri="{FF2B5EF4-FFF2-40B4-BE49-F238E27FC236}">
                  <a16:creationId xmlns:a16="http://schemas.microsoft.com/office/drawing/2014/main" id="{B4CBAEE2-2B5E-B764-9DF9-A675650FB5C2}"/>
                </a:ext>
              </a:extLst>
            </p:cNvPr>
            <p:cNvSpPr/>
            <p:nvPr/>
          </p:nvSpPr>
          <p:spPr>
            <a:xfrm>
              <a:off x="7589824" y="3179765"/>
              <a:ext cx="151043" cy="151043"/>
            </a:xfrm>
            <a:prstGeom prst="roundRect">
              <a:avLst/>
            </a:prstGeom>
            <a:solidFill>
              <a:schemeClr val="accent1"/>
            </a:solidFill>
            <a:ln w="12700">
              <a:noFill/>
              <a:prstDash val="dash"/>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1" lang="en-US" altLang="ja-JP" sz="667" b="0" i="0" u="none" strike="noStrike" kern="1200" cap="none" spc="0" normalizeH="0" baseline="0" noProof="0" dirty="0">
                  <a:ln>
                    <a:noFill/>
                  </a:ln>
                  <a:solidFill>
                    <a:srgbClr val="FFFFFF"/>
                  </a:solidFill>
                  <a:effectLst/>
                  <a:uLnTx/>
                  <a:uFillTx/>
                  <a:latin typeface="Noto Sans CJK JP" panose="020B0500000000000000" pitchFamily="34" charset="-128"/>
                  <a:ea typeface="Noto Sans CJK JP" panose="020B0500000000000000" pitchFamily="34" charset="-128"/>
                  <a:cs typeface="+mn-cs"/>
                </a:rPr>
                <a:t>BB</a:t>
              </a:r>
              <a:endParaRPr kumimoji="1" lang="ja-JP" altLang="en-US" sz="667" b="0" i="0" u="none" strike="noStrike" kern="1200" cap="none" spc="0" normalizeH="0" baseline="0" noProof="0">
                <a:ln>
                  <a:noFill/>
                </a:ln>
                <a:solidFill>
                  <a:srgbClr val="FFFFFF"/>
                </a:solidFill>
                <a:effectLst/>
                <a:uLnTx/>
                <a:uFillTx/>
                <a:latin typeface="Noto Sans CJK JP" panose="020B0500000000000000" pitchFamily="34" charset="-128"/>
                <a:ea typeface="Noto Sans CJK JP" panose="020B0500000000000000" pitchFamily="34" charset="-128"/>
                <a:cs typeface="+mn-cs"/>
              </a:endParaRPr>
            </a:p>
          </p:txBody>
        </p:sp>
      </p:grpSp>
      <p:cxnSp>
        <p:nvCxnSpPr>
          <p:cNvPr id="74" name="カギ線コネクタ 118">
            <a:extLst>
              <a:ext uri="{FF2B5EF4-FFF2-40B4-BE49-F238E27FC236}">
                <a16:creationId xmlns:a16="http://schemas.microsoft.com/office/drawing/2014/main" id="{7C7D3CA6-199A-0DD9-2C3C-7681FCAEF71E}"/>
              </a:ext>
            </a:extLst>
          </p:cNvPr>
          <p:cNvCxnSpPr>
            <a:cxnSpLocks/>
            <a:stCxn id="72" idx="3"/>
            <a:endCxn id="67" idx="1"/>
          </p:cNvCxnSpPr>
          <p:nvPr/>
        </p:nvCxnSpPr>
        <p:spPr>
          <a:xfrm flipV="1">
            <a:off x="9391842" y="4421790"/>
            <a:ext cx="1595433" cy="364216"/>
          </a:xfrm>
          <a:prstGeom prst="bentConnector3">
            <a:avLst>
              <a:gd name="adj1" fmla="val 81887"/>
            </a:avLst>
          </a:prstGeom>
          <a:ln w="31750" cap="rnd">
            <a:round/>
            <a:tailEnd type="triangle"/>
          </a:ln>
        </p:spPr>
        <p:style>
          <a:lnRef idx="1">
            <a:schemeClr val="accent1"/>
          </a:lnRef>
          <a:fillRef idx="0">
            <a:schemeClr val="accent1"/>
          </a:fillRef>
          <a:effectRef idx="0">
            <a:schemeClr val="accent1"/>
          </a:effectRef>
          <a:fontRef idx="minor">
            <a:schemeClr val="tx1"/>
          </a:fontRef>
        </p:style>
      </p:cxnSp>
      <p:cxnSp>
        <p:nvCxnSpPr>
          <p:cNvPr id="75" name="カギ線コネクタ 124">
            <a:extLst>
              <a:ext uri="{FF2B5EF4-FFF2-40B4-BE49-F238E27FC236}">
                <a16:creationId xmlns:a16="http://schemas.microsoft.com/office/drawing/2014/main" id="{3E80C562-1D42-712B-86AD-58D9748F3B64}"/>
              </a:ext>
            </a:extLst>
          </p:cNvPr>
          <p:cNvCxnSpPr>
            <a:cxnSpLocks/>
            <a:stCxn id="69" idx="3"/>
            <a:endCxn id="67" idx="1"/>
          </p:cNvCxnSpPr>
          <p:nvPr/>
        </p:nvCxnSpPr>
        <p:spPr>
          <a:xfrm>
            <a:off x="10424307" y="4057467"/>
            <a:ext cx="562968" cy="364324"/>
          </a:xfrm>
          <a:prstGeom prst="bentConnector3">
            <a:avLst>
              <a:gd name="adj1" fmla="val 49184"/>
            </a:avLst>
          </a:prstGeom>
          <a:ln w="31750" cap="rnd">
            <a:roun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BD5CE94-3860-E984-0C9A-022DA5AAE35C}"/>
              </a:ext>
            </a:extLst>
          </p:cNvPr>
          <p:cNvSpPr txBox="1"/>
          <p:nvPr/>
        </p:nvSpPr>
        <p:spPr>
          <a:xfrm>
            <a:off x="9227814" y="3732521"/>
            <a:ext cx="510512" cy="274102"/>
          </a:xfrm>
          <a:prstGeom prst="rect">
            <a:avLst/>
          </a:prstGeom>
          <a:solidFill>
            <a:schemeClr val="bg1"/>
          </a:solidFill>
          <a:ln>
            <a:solidFill>
              <a:schemeClr val="bg1">
                <a:lumMod val="65000"/>
              </a:schemeClr>
            </a:solidFill>
          </a:ln>
        </p:spPr>
        <p:txBody>
          <a:bodyPr wrap="none" lIns="48000" tIns="48000" rIns="48000" bIns="48000" rtlCol="0">
            <a:spAutoFit/>
          </a:bodyPr>
          <a:lstStyle/>
          <a:p>
            <a:pPr marL="0" marR="0" lvl="0" indent="0" algn="ctr" defTabSz="609585" rtl="0" eaLnBrk="1" fontAlgn="auto" latinLnBrk="0" hangingPunct="1">
              <a:lnSpc>
                <a:spcPct val="110000"/>
              </a:lnSpc>
              <a:spcBef>
                <a:spcPts val="0"/>
              </a:spcBef>
              <a:spcAft>
                <a:spcPts val="0"/>
              </a:spcAft>
              <a:buClrTx/>
              <a:buSzTx/>
              <a:buFontTx/>
              <a:buNone/>
              <a:tabLst/>
              <a:defRPr/>
            </a:pPr>
            <a:r>
              <a:rPr kumimoji="0" lang="ja-JP" altLang="en-US" sz="533" b="0" i="0" u="none" strike="noStrike" kern="1200" cap="none" spc="0" normalizeH="0" baseline="0" noProof="0">
                <a:ln>
                  <a:noFill/>
                </a:ln>
                <a:solidFill>
                  <a:srgbClr val="FFFFFF">
                    <a:lumMod val="50000"/>
                  </a:srgbClr>
                </a:solidFill>
                <a:effectLst/>
                <a:uLnTx/>
                <a:uFillTx/>
                <a:latin typeface="Noto Sans CJK JP" panose="020B0500000000000000" pitchFamily="34" charset="-128"/>
                <a:ea typeface="Noto Sans CJK JP" panose="020B0500000000000000" pitchFamily="34" charset="-128"/>
                <a:cs typeface="+mn-cs"/>
                <a:sym typeface="Arial"/>
              </a:rPr>
              <a:t>半径</a:t>
            </a:r>
            <a:r>
              <a:rPr kumimoji="0" lang="en-US" altLang="ja-JP" sz="533" b="0" i="0" u="none" strike="noStrike" kern="1200" cap="none" spc="0" normalizeH="0" baseline="0" noProof="0" dirty="0">
                <a:ln>
                  <a:noFill/>
                </a:ln>
                <a:solidFill>
                  <a:srgbClr val="FFFFFF">
                    <a:lumMod val="50000"/>
                  </a:srgbClr>
                </a:solidFill>
                <a:effectLst/>
                <a:uLnTx/>
                <a:uFillTx/>
                <a:latin typeface="Noto Sans CJK JP" panose="020B0500000000000000" pitchFamily="34" charset="-128"/>
                <a:ea typeface="Noto Sans CJK JP" panose="020B0500000000000000" pitchFamily="34" charset="-128"/>
                <a:cs typeface="+mn-cs"/>
                <a:sym typeface="Arial"/>
              </a:rPr>
              <a:t>1〜40m</a:t>
            </a:r>
            <a:br>
              <a:rPr kumimoji="0" lang="en-US" altLang="ja-JP" sz="533" b="0" i="0" u="none" strike="noStrike" kern="1200" cap="none" spc="0" normalizeH="0" baseline="0" noProof="0" dirty="0">
                <a:ln>
                  <a:noFill/>
                </a:ln>
                <a:solidFill>
                  <a:srgbClr val="FFFFFF">
                    <a:lumMod val="50000"/>
                  </a:srgbClr>
                </a:solidFill>
                <a:effectLst/>
                <a:uLnTx/>
                <a:uFillTx/>
                <a:latin typeface="Noto Sans CJK JP" panose="020B0500000000000000" pitchFamily="34" charset="-128"/>
                <a:ea typeface="Noto Sans CJK JP" panose="020B0500000000000000" pitchFamily="34" charset="-128"/>
                <a:cs typeface="+mn-cs"/>
                <a:sym typeface="Arial"/>
              </a:rPr>
            </a:br>
            <a:r>
              <a:rPr kumimoji="0" lang="ja-JP" altLang="en-US" sz="533" b="0" i="0" u="none" strike="noStrike" kern="1200" cap="none" spc="0" normalizeH="0" baseline="0" noProof="0">
                <a:ln>
                  <a:noFill/>
                </a:ln>
                <a:solidFill>
                  <a:srgbClr val="FFFFFF">
                    <a:lumMod val="50000"/>
                  </a:srgbClr>
                </a:solidFill>
                <a:effectLst/>
                <a:uLnTx/>
                <a:uFillTx/>
                <a:latin typeface="Noto Sans CJK JP" panose="020B0500000000000000" pitchFamily="34" charset="-128"/>
                <a:ea typeface="Noto Sans CJK JP" panose="020B0500000000000000" pitchFamily="34" charset="-128"/>
                <a:cs typeface="+mn-cs"/>
                <a:sym typeface="Arial"/>
              </a:rPr>
              <a:t>（指定可能）</a:t>
            </a:r>
          </a:p>
        </p:txBody>
      </p:sp>
      <p:pic>
        <p:nvPicPr>
          <p:cNvPr id="77" name="図 76">
            <a:extLst>
              <a:ext uri="{FF2B5EF4-FFF2-40B4-BE49-F238E27FC236}">
                <a16:creationId xmlns:a16="http://schemas.microsoft.com/office/drawing/2014/main" id="{C1556B04-9D62-00CE-F9E0-77A669927375}"/>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9622374" y="4254498"/>
            <a:ext cx="371092" cy="376983"/>
          </a:xfrm>
          <a:prstGeom prst="rect">
            <a:avLst/>
          </a:prstGeom>
        </p:spPr>
      </p:pic>
      <p:grpSp>
        <p:nvGrpSpPr>
          <p:cNvPr id="78" name="グループ化 77">
            <a:extLst>
              <a:ext uri="{FF2B5EF4-FFF2-40B4-BE49-F238E27FC236}">
                <a16:creationId xmlns:a16="http://schemas.microsoft.com/office/drawing/2014/main" id="{C5E9B8A3-771E-242F-79F8-05B96E612BE0}"/>
              </a:ext>
            </a:extLst>
          </p:cNvPr>
          <p:cNvGrpSpPr/>
          <p:nvPr/>
        </p:nvGrpSpPr>
        <p:grpSpPr>
          <a:xfrm>
            <a:off x="9908031" y="2659536"/>
            <a:ext cx="1351556" cy="893203"/>
            <a:chOff x="1138853" y="1357626"/>
            <a:chExt cx="5662583" cy="3742229"/>
          </a:xfrm>
        </p:grpSpPr>
        <p:pic>
          <p:nvPicPr>
            <p:cNvPr id="79" name="Picture 2">
              <a:extLst>
                <a:ext uri="{FF2B5EF4-FFF2-40B4-BE49-F238E27FC236}">
                  <a16:creationId xmlns:a16="http://schemas.microsoft.com/office/drawing/2014/main" id="{23338571-E19D-5863-4B03-D3CFA666B1D9}"/>
                </a:ext>
              </a:extLst>
            </p:cNvPr>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8853" y="1357626"/>
              <a:ext cx="5662583" cy="3742229"/>
            </a:xfrm>
            <a:prstGeom prst="rect">
              <a:avLst/>
            </a:prstGeom>
            <a:noFill/>
            <a:extLst>
              <a:ext uri="{909E8E84-426E-40DD-AFC4-6F175D3DCCD1}">
                <a14:hiddenFill xmlns:a14="http://schemas.microsoft.com/office/drawing/2010/main">
                  <a:solidFill>
                    <a:srgbClr val="FFFFFF"/>
                  </a:solidFill>
                </a14:hiddenFill>
              </a:ext>
            </a:extLst>
          </p:spPr>
        </p:pic>
        <p:sp>
          <p:nvSpPr>
            <p:cNvPr id="80" name="円/楕円 9">
              <a:extLst>
                <a:ext uri="{FF2B5EF4-FFF2-40B4-BE49-F238E27FC236}">
                  <a16:creationId xmlns:a16="http://schemas.microsoft.com/office/drawing/2014/main" id="{6F4ACB03-C157-58C9-57FC-57A912A58DA0}"/>
                </a:ext>
              </a:extLst>
            </p:cNvPr>
            <p:cNvSpPr/>
            <p:nvPr/>
          </p:nvSpPr>
          <p:spPr>
            <a:xfrm>
              <a:off x="3299402" y="2827509"/>
              <a:ext cx="515468" cy="678879"/>
            </a:xfrm>
            <a:prstGeom prst="ellipse">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srgbClr val="FFFFFF"/>
                </a:solidFill>
                <a:effectLst/>
                <a:uLnTx/>
                <a:uFillTx/>
                <a:latin typeface="Noto Sans CJK JP Medium" panose="020B0500000000000000" pitchFamily="34" charset="-128"/>
                <a:ea typeface="Noto Sans CJK JP Medium" panose="020B0500000000000000" pitchFamily="34" charset="-128"/>
                <a:cs typeface="+mn-cs"/>
              </a:endParaRPr>
            </a:p>
          </p:txBody>
        </p:sp>
      </p:grpSp>
      <p:sp>
        <p:nvSpPr>
          <p:cNvPr id="6" name="コンテンツ プレースホルダー 2">
            <a:extLst>
              <a:ext uri="{FF2B5EF4-FFF2-40B4-BE49-F238E27FC236}">
                <a16:creationId xmlns:a16="http://schemas.microsoft.com/office/drawing/2014/main" id="{CB9F437F-2AF0-2441-A6B7-3D8C55C45382}"/>
              </a:ext>
            </a:extLst>
          </p:cNvPr>
          <p:cNvSpPr txBox="1">
            <a:spLocks/>
          </p:cNvSpPr>
          <p:nvPr/>
        </p:nvSpPr>
        <p:spPr>
          <a:xfrm>
            <a:off x="476250" y="875019"/>
            <a:ext cx="11249333" cy="62311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国内合計</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a:t>
            </a:r>
            <a:r>
              <a:rPr kumimoji="1" lang="en"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ID</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en"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GPS</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データ</a:t>
            </a:r>
            <a:r>
              <a:rPr kumimoji="1" lang="ja-JP" altLang="en"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ビーコンデータにより、</a:t>
            </a:r>
            <a:r>
              <a:rPr kumimoji="1" lang="ja-JP" altLang="en-US" sz="1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屋外</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屋内</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の行動を把握。</a:t>
            </a:r>
            <a:b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月間</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400</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億件</a:t>
            </a:r>
            <a:r>
              <a:rPr kumimoji="1" lang="en-US" altLang="ja-JP" sz="14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以上のログ、</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216</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万個</a:t>
            </a:r>
            <a:r>
              <a:rPr kumimoji="1" lang="en-US" altLang="ja-JP" sz="1400" b="0" i="0" u="none" strike="noStrike" kern="1200" cap="none" spc="0" normalizeH="0" baseline="3000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のビーコンと反応した網羅的な人流データ。</a:t>
            </a:r>
          </a:p>
        </p:txBody>
      </p:sp>
    </p:spTree>
    <p:extLst>
      <p:ext uri="{BB962C8B-B14F-4D97-AF65-F5344CB8AC3E}">
        <p14:creationId xmlns:p14="http://schemas.microsoft.com/office/powerpoint/2010/main" val="217942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1DFAB60A-E1AE-BD88-9F0A-04B7CAE9AA46}"/>
              </a:ext>
            </a:extLst>
          </p:cNvPr>
          <p:cNvSpPr>
            <a:spLocks noGrp="1"/>
          </p:cNvSpPr>
          <p:nvPr>
            <p:ph type="body" sz="quarter" idx="10"/>
          </p:nvPr>
        </p:nvSpPr>
        <p:spPr>
          <a:xfrm>
            <a:off x="231006" y="107045"/>
            <a:ext cx="11729989" cy="444047"/>
          </a:xfrm>
        </p:spPr>
        <p:txBody>
          <a:bodyPr>
            <a:noAutofit/>
          </a:bodyPr>
          <a:lstStyle/>
          <a:p>
            <a:r>
              <a:rPr lang="ja-JP" altLang="en-US" sz="2400" dirty="0"/>
              <a:t>請求関係　</a:t>
            </a:r>
            <a:endParaRPr lang="ja-JP" altLang="en-US" sz="2133" dirty="0"/>
          </a:p>
        </p:txBody>
      </p:sp>
      <p:graphicFrame>
        <p:nvGraphicFramePr>
          <p:cNvPr id="8" name="表 8">
            <a:extLst>
              <a:ext uri="{FF2B5EF4-FFF2-40B4-BE49-F238E27FC236}">
                <a16:creationId xmlns:a16="http://schemas.microsoft.com/office/drawing/2014/main" id="{F0FF1C7F-7AF3-C05F-CE78-83C888C5C39C}"/>
              </a:ext>
            </a:extLst>
          </p:cNvPr>
          <p:cNvGraphicFramePr>
            <a:graphicFrameLocks noGrp="1"/>
          </p:cNvGraphicFramePr>
          <p:nvPr>
            <p:extLst>
              <p:ext uri="{D42A27DB-BD31-4B8C-83A1-F6EECF244321}">
                <p14:modId xmlns:p14="http://schemas.microsoft.com/office/powerpoint/2010/main" val="1840829639"/>
              </p:ext>
            </p:extLst>
          </p:nvPr>
        </p:nvGraphicFramePr>
        <p:xfrm>
          <a:off x="405001" y="1086455"/>
          <a:ext cx="11381998" cy="3795269"/>
        </p:xfrm>
        <a:graphic>
          <a:graphicData uri="http://schemas.openxmlformats.org/drawingml/2006/table">
            <a:tbl>
              <a:tblPr firstRow="1" bandRow="1">
                <a:tableStyleId>{3C2FFA5D-87B4-456A-9821-1D502468CF0F}</a:tableStyleId>
              </a:tblPr>
              <a:tblGrid>
                <a:gridCol w="3337243">
                  <a:extLst>
                    <a:ext uri="{9D8B030D-6E8A-4147-A177-3AD203B41FA5}">
                      <a16:colId xmlns:a16="http://schemas.microsoft.com/office/drawing/2014/main" val="459791885"/>
                    </a:ext>
                  </a:extLst>
                </a:gridCol>
                <a:gridCol w="2054543">
                  <a:extLst>
                    <a:ext uri="{9D8B030D-6E8A-4147-A177-3AD203B41FA5}">
                      <a16:colId xmlns:a16="http://schemas.microsoft.com/office/drawing/2014/main" val="1411163353"/>
                    </a:ext>
                  </a:extLst>
                </a:gridCol>
                <a:gridCol w="3086418">
                  <a:extLst>
                    <a:ext uri="{9D8B030D-6E8A-4147-A177-3AD203B41FA5}">
                      <a16:colId xmlns:a16="http://schemas.microsoft.com/office/drawing/2014/main" val="2694374764"/>
                    </a:ext>
                  </a:extLst>
                </a:gridCol>
                <a:gridCol w="2903794">
                  <a:extLst>
                    <a:ext uri="{9D8B030D-6E8A-4147-A177-3AD203B41FA5}">
                      <a16:colId xmlns:a16="http://schemas.microsoft.com/office/drawing/2014/main" val="3878267001"/>
                    </a:ext>
                  </a:extLst>
                </a:gridCol>
              </a:tblGrid>
              <a:tr h="594869">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商品</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対象商品</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請求月</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例</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332058632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Plan</a:t>
                      </a:r>
                      <a:r>
                        <a:rPr lang="ja-JP" altLang="en-US"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①：インプレッション型販売</a:t>
                      </a:r>
                      <a:endPar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車内サイネージ</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車内ポスター</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全期間の内、最初の放映開始日の月に</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一括で請求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から</a:t>
                      </a:r>
                      <a:r>
                        <a:rPr kumimoji="1" lang="en-US" altLang="ja-JP" sz="1200" b="0" dirty="0">
                          <a:latin typeface="BIZ UDPゴシック" panose="020B0400000000000000" pitchFamily="50" charset="-128"/>
                          <a:ea typeface="BIZ UDPゴシック" panose="020B0400000000000000" pitchFamily="50" charset="-128"/>
                        </a:rPr>
                        <a:t>4w</a:t>
                      </a:r>
                      <a:r>
                        <a:rPr kumimoji="1" lang="ja-JP" altLang="en-US" sz="1200" b="0" dirty="0">
                          <a:latin typeface="BIZ UDPゴシック" panose="020B0400000000000000" pitchFamily="50" charset="-128"/>
                          <a:ea typeface="BIZ UDPゴシック" panose="020B0400000000000000" pitchFamily="50" charset="-128"/>
                        </a:rPr>
                        <a:t>で実施の場合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➡全て</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月請求</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795616196"/>
                  </a:ext>
                </a:extLst>
              </a:tr>
              <a:tr h="6400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Plan</a:t>
                      </a:r>
                      <a:r>
                        <a:rPr lang="ja-JP" altLang="en-US"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②：フレキシブル配信</a:t>
                      </a:r>
                      <a:endPar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車内サイネージ</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放映週の月曜日の月に請求</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から</a:t>
                      </a:r>
                      <a:r>
                        <a:rPr kumimoji="1" lang="en-US" altLang="ja-JP" sz="1200" b="0" dirty="0">
                          <a:latin typeface="BIZ UDPゴシック" panose="020B0400000000000000" pitchFamily="50" charset="-128"/>
                          <a:ea typeface="BIZ UDPゴシック" panose="020B0400000000000000" pitchFamily="50" charset="-128"/>
                        </a:rPr>
                        <a:t>2w</a:t>
                      </a:r>
                      <a:r>
                        <a:rPr kumimoji="1" lang="ja-JP" altLang="en-US" sz="1200" b="0" dirty="0">
                          <a:latin typeface="BIZ UDPゴシック" panose="020B0400000000000000" pitchFamily="50" charset="-128"/>
                          <a:ea typeface="BIZ UDPゴシック" panose="020B0400000000000000" pitchFamily="50" charset="-128"/>
                        </a:rPr>
                        <a:t>の場合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a:t>
                      </a:r>
                      <a:r>
                        <a:rPr kumimoji="1" lang="en-US" altLang="ja-JP" sz="1200" b="0" dirty="0">
                          <a:latin typeface="BIZ UDPゴシック" panose="020B0400000000000000" pitchFamily="50" charset="-128"/>
                          <a:ea typeface="BIZ UDPゴシック" panose="020B0400000000000000" pitchFamily="50" charset="-128"/>
                        </a:rPr>
                        <a:t>1</a:t>
                      </a:r>
                      <a:r>
                        <a:rPr kumimoji="1" lang="ja-JP" altLang="en-US" sz="1200" b="0" dirty="0">
                          <a:latin typeface="BIZ UDPゴシック" panose="020B0400000000000000" pitchFamily="50" charset="-128"/>
                          <a:ea typeface="BIZ UDPゴシック" panose="020B0400000000000000" pitchFamily="50" charset="-128"/>
                        </a:rPr>
                        <a:t>週目は</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月、</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週目は</a:t>
                      </a:r>
                      <a:r>
                        <a:rPr kumimoji="1" lang="en-US" altLang="ja-JP" sz="1200" b="0" dirty="0">
                          <a:latin typeface="BIZ UDPゴシック" panose="020B0400000000000000" pitchFamily="50" charset="-128"/>
                          <a:ea typeface="BIZ UDPゴシック" panose="020B0400000000000000" pitchFamily="50" charset="-128"/>
                        </a:rPr>
                        <a:t>3</a:t>
                      </a:r>
                      <a:r>
                        <a:rPr kumimoji="1" lang="ja-JP" altLang="en-US" sz="1200" b="0" dirty="0">
                          <a:latin typeface="BIZ UDPゴシック" panose="020B0400000000000000" pitchFamily="50" charset="-128"/>
                          <a:ea typeface="BIZ UDPゴシック" panose="020B0400000000000000" pitchFamily="50" charset="-128"/>
                        </a:rPr>
                        <a:t>月請求</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1187056796"/>
                  </a:ext>
                </a:extLst>
              </a:tr>
              <a:tr h="64008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駅サイネージ</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1</a:t>
                      </a:r>
                      <a:r>
                        <a:rPr kumimoji="1" lang="ja-JP" altLang="en-US" sz="1200" b="0" dirty="0">
                          <a:latin typeface="BIZ UDPゴシック" panose="020B0400000000000000" pitchFamily="50" charset="-128"/>
                          <a:ea typeface="BIZ UDPゴシック" panose="020B0400000000000000" pitchFamily="50" charset="-128"/>
                        </a:rPr>
                        <a:t>日単位で請求</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から</a:t>
                      </a:r>
                      <a:r>
                        <a:rPr kumimoji="1" lang="en-US" altLang="ja-JP" sz="1200" b="0" dirty="0">
                          <a:latin typeface="BIZ UDPゴシック" panose="020B0400000000000000" pitchFamily="50" charset="-128"/>
                          <a:ea typeface="BIZ UDPゴシック" panose="020B0400000000000000" pitchFamily="50" charset="-128"/>
                        </a:rPr>
                        <a:t>5</a:t>
                      </a:r>
                      <a:r>
                        <a:rPr kumimoji="1" lang="ja-JP" altLang="en-US" sz="1200" b="0" dirty="0">
                          <a:latin typeface="BIZ UDPゴシック" panose="020B0400000000000000" pitchFamily="50" charset="-128"/>
                          <a:ea typeface="BIZ UDPゴシック" panose="020B0400000000000000" pitchFamily="50" charset="-128"/>
                        </a:rPr>
                        <a:t>日間実施の場合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a:t>
                      </a: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a:t>
                      </a:r>
                      <a:r>
                        <a:rPr kumimoji="1" lang="en-US" altLang="ja-JP" sz="1200" b="0" dirty="0">
                          <a:latin typeface="BIZ UDPゴシック" panose="020B0400000000000000" pitchFamily="50" charset="-128"/>
                          <a:ea typeface="BIZ UDPゴシック" panose="020B0400000000000000" pitchFamily="50" charset="-128"/>
                        </a:rPr>
                        <a:t>28</a:t>
                      </a:r>
                      <a:r>
                        <a:rPr kumimoji="1" lang="ja-JP" altLang="en-US" sz="1200" b="0" dirty="0">
                          <a:latin typeface="BIZ UDPゴシック" panose="020B0400000000000000" pitchFamily="50" charset="-128"/>
                          <a:ea typeface="BIZ UDPゴシック" panose="020B0400000000000000" pitchFamily="50" charset="-128"/>
                        </a:rPr>
                        <a:t>までは</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en-US" altLang="ja-JP" sz="1200" b="0" dirty="0">
                          <a:latin typeface="BIZ UDPゴシック" panose="020B0400000000000000" pitchFamily="50" charset="-128"/>
                          <a:ea typeface="BIZ UDPゴシック" panose="020B0400000000000000" pitchFamily="50" charset="-128"/>
                        </a:rPr>
                        <a:t>3/1</a:t>
                      </a:r>
                      <a:r>
                        <a:rPr kumimoji="1" lang="ja-JP" altLang="en-US" sz="1200" b="0" dirty="0">
                          <a:latin typeface="BIZ UDPゴシック" panose="020B0400000000000000" pitchFamily="50" charset="-128"/>
                          <a:ea typeface="BIZ UDPゴシック" panose="020B0400000000000000" pitchFamily="50" charset="-128"/>
                        </a:rPr>
                        <a:t>以降は</a:t>
                      </a:r>
                      <a:r>
                        <a:rPr kumimoji="1" lang="en-US" altLang="ja-JP" sz="1200" b="0" dirty="0">
                          <a:latin typeface="BIZ UDPゴシック" panose="020B0400000000000000" pitchFamily="50" charset="-128"/>
                          <a:ea typeface="BIZ UDPゴシック" panose="020B0400000000000000" pitchFamily="50" charset="-128"/>
                        </a:rPr>
                        <a:t>3</a:t>
                      </a:r>
                      <a:r>
                        <a:rPr kumimoji="1" lang="ja-JP" altLang="en-US" sz="1200" b="0" dirty="0">
                          <a:latin typeface="BIZ UDPゴシック" panose="020B0400000000000000" pitchFamily="50" charset="-128"/>
                          <a:ea typeface="BIZ UDPゴシック" panose="020B0400000000000000" pitchFamily="50" charset="-128"/>
                        </a:rPr>
                        <a:t>月請求</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1429591263"/>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Plan</a:t>
                      </a:r>
                      <a:r>
                        <a:rPr lang="ja-JP" altLang="en-US"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③：フリースポット配信</a:t>
                      </a:r>
                      <a:endPar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車内サイネージ</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駅サイネージ</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全期間の内、最初の放映開始日の月に</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一括で請求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から</a:t>
                      </a:r>
                      <a:r>
                        <a:rPr kumimoji="1" lang="en-US" altLang="ja-JP" sz="1200" b="0" dirty="0">
                          <a:latin typeface="BIZ UDPゴシック" panose="020B0400000000000000" pitchFamily="50" charset="-128"/>
                          <a:ea typeface="BIZ UDPゴシック" panose="020B0400000000000000" pitchFamily="50" charset="-128"/>
                        </a:rPr>
                        <a:t>4w</a:t>
                      </a:r>
                      <a:r>
                        <a:rPr kumimoji="1" lang="ja-JP" altLang="en-US" sz="1200" b="0" dirty="0">
                          <a:latin typeface="BIZ UDPゴシック" panose="020B0400000000000000" pitchFamily="50" charset="-128"/>
                          <a:ea typeface="BIZ UDPゴシック" panose="020B0400000000000000" pitchFamily="50" charset="-128"/>
                        </a:rPr>
                        <a:t>で実施の場合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➡全て</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月請求</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3357260441"/>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Plan</a:t>
                      </a:r>
                      <a:r>
                        <a:rPr lang="ja-JP" altLang="en-US"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rPr>
                        <a:t>④：フィックスド型販売</a:t>
                      </a:r>
                      <a:endParaRPr lang="en-US" altLang="ja-JP" sz="1200" b="0"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車内サイネージ</a:t>
                      </a:r>
                      <a:endParaRPr kumimoji="1" lang="en-US" altLang="ja-JP" sz="1200" b="0" dirty="0">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全期間の内、最初の放映開始日の月に</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一括で請求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2/26</a:t>
                      </a:r>
                      <a:r>
                        <a:rPr kumimoji="1" lang="ja-JP" altLang="en-US" sz="1200" b="0" dirty="0">
                          <a:latin typeface="BIZ UDPゴシック" panose="020B0400000000000000" pitchFamily="50" charset="-128"/>
                          <a:ea typeface="BIZ UDPゴシック" panose="020B0400000000000000" pitchFamily="50" charset="-128"/>
                        </a:rPr>
                        <a:t>から</a:t>
                      </a:r>
                      <a:r>
                        <a:rPr kumimoji="1" lang="en-US" altLang="ja-JP" sz="1200" b="0" dirty="0">
                          <a:latin typeface="BIZ UDPゴシック" panose="020B0400000000000000" pitchFamily="50" charset="-128"/>
                          <a:ea typeface="BIZ UDPゴシック" panose="020B0400000000000000" pitchFamily="50" charset="-128"/>
                        </a:rPr>
                        <a:t>4w</a:t>
                      </a:r>
                      <a:r>
                        <a:rPr kumimoji="1" lang="ja-JP" altLang="en-US" sz="1200" b="0" dirty="0">
                          <a:latin typeface="BIZ UDPゴシック" panose="020B0400000000000000" pitchFamily="50" charset="-128"/>
                          <a:ea typeface="BIZ UDPゴシック" panose="020B0400000000000000" pitchFamily="50" charset="-128"/>
                        </a:rPr>
                        <a:t>で実施の場合</a:t>
                      </a:r>
                      <a:endParaRPr kumimoji="1" lang="en-US" altLang="ja-JP" sz="1200" b="0" dirty="0">
                        <a:latin typeface="BIZ UDPゴシック" panose="020B0400000000000000" pitchFamily="50" charset="-128"/>
                        <a:ea typeface="BIZ UDPゴシック" panose="020B0400000000000000" pitchFamily="50" charset="-128"/>
                      </a:endParaRPr>
                    </a:p>
                    <a:p>
                      <a:pPr algn="ctr"/>
                      <a:r>
                        <a:rPr kumimoji="1" lang="ja-JP" altLang="en-US" sz="1200" b="0" dirty="0">
                          <a:latin typeface="BIZ UDPゴシック" panose="020B0400000000000000" pitchFamily="50" charset="-128"/>
                          <a:ea typeface="BIZ UDPゴシック" panose="020B0400000000000000" pitchFamily="50" charset="-128"/>
                        </a:rPr>
                        <a:t>➡全て</a:t>
                      </a:r>
                      <a:r>
                        <a:rPr kumimoji="1" lang="en-US" altLang="ja-JP" sz="1200" b="0" dirty="0">
                          <a:latin typeface="BIZ UDPゴシック" panose="020B0400000000000000" pitchFamily="50" charset="-128"/>
                          <a:ea typeface="BIZ UDPゴシック" panose="020B0400000000000000" pitchFamily="50" charset="-128"/>
                        </a:rPr>
                        <a:t>2</a:t>
                      </a:r>
                      <a:r>
                        <a:rPr kumimoji="1" lang="ja-JP" altLang="en-US" sz="1200" b="0" dirty="0">
                          <a:latin typeface="BIZ UDPゴシック" panose="020B0400000000000000" pitchFamily="50" charset="-128"/>
                          <a:ea typeface="BIZ UDPゴシック" panose="020B0400000000000000" pitchFamily="50" charset="-128"/>
                        </a:rPr>
                        <a:t>月請求</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1039211111"/>
                  </a:ext>
                </a:extLst>
              </a:tr>
            </a:tbl>
          </a:graphicData>
        </a:graphic>
      </p:graphicFrame>
      <p:sp>
        <p:nvSpPr>
          <p:cNvPr id="11" name="テキスト ボックス 10">
            <a:extLst>
              <a:ext uri="{FF2B5EF4-FFF2-40B4-BE49-F238E27FC236}">
                <a16:creationId xmlns:a16="http://schemas.microsoft.com/office/drawing/2014/main" id="{2284D3D2-6971-977A-89EB-107444F263AC}"/>
              </a:ext>
            </a:extLst>
          </p:cNvPr>
          <p:cNvSpPr txBox="1"/>
          <p:nvPr/>
        </p:nvSpPr>
        <p:spPr>
          <a:xfrm>
            <a:off x="405001" y="664885"/>
            <a:ext cx="3929281"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各月の請求については、以下ルールの通りです。</a:t>
            </a:r>
          </a:p>
        </p:txBody>
      </p:sp>
      <p:sp>
        <p:nvSpPr>
          <p:cNvPr id="12" name="テキスト ボックス 11">
            <a:extLst>
              <a:ext uri="{FF2B5EF4-FFF2-40B4-BE49-F238E27FC236}">
                <a16:creationId xmlns:a16="http://schemas.microsoft.com/office/drawing/2014/main" id="{F13D1DD6-7F5D-17DA-9D5D-ACADCEDBE54A}"/>
              </a:ext>
            </a:extLst>
          </p:cNvPr>
          <p:cNvSpPr txBox="1"/>
          <p:nvPr/>
        </p:nvSpPr>
        <p:spPr>
          <a:xfrm>
            <a:off x="405001" y="4995517"/>
            <a:ext cx="4254691" cy="276999"/>
          </a:xfrm>
          <a:prstGeom prst="rect">
            <a:avLst/>
          </a:prstGeom>
          <a:noFill/>
        </p:spPr>
        <p:txBody>
          <a:bodyPr wrap="non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上記以外の請求月をご希望の場合は別途ご相談下さい。</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88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Contact</a:t>
            </a:r>
            <a:r>
              <a:rPr lang="ja-JP" altLang="en-US" sz="2400" kern="1200" dirty="0"/>
              <a:t>　</a:t>
            </a:r>
            <a:r>
              <a:rPr lang="en-US" altLang="ja-JP" sz="1600" kern="1200" dirty="0"/>
              <a:t>-</a:t>
            </a:r>
            <a:r>
              <a:rPr lang="ja-JP" altLang="en-US" sz="1600" kern="1200" dirty="0"/>
              <a:t>媒体に関するお問い合わせ</a:t>
            </a:r>
            <a:r>
              <a:rPr lang="en-US" altLang="ja-JP" sz="1600" kern="1200" dirty="0"/>
              <a:t>-</a:t>
            </a:r>
            <a:endParaRPr lang="ja-JP" altLang="en-US" sz="2400" kern="1200" dirty="0"/>
          </a:p>
        </p:txBody>
      </p:sp>
      <p:sp>
        <p:nvSpPr>
          <p:cNvPr id="3" name="正方形/長方形 2">
            <a:extLst>
              <a:ext uri="{FF2B5EF4-FFF2-40B4-BE49-F238E27FC236}">
                <a16:creationId xmlns:a16="http://schemas.microsoft.com/office/drawing/2014/main" id="{C55AC4E9-368A-AF31-5484-01A59E26E42B}"/>
              </a:ext>
            </a:extLst>
          </p:cNvPr>
          <p:cNvSpPr/>
          <p:nvPr/>
        </p:nvSpPr>
        <p:spPr bwMode="auto">
          <a:xfrm>
            <a:off x="1778000" y="1604963"/>
            <a:ext cx="8636000" cy="3657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rgbClr val="000000"/>
                </a:solidFill>
                <a:latin typeface="BIZ UDPゴシック" panose="020B0400000000000000" pitchFamily="50" charset="-128"/>
                <a:ea typeface="BIZ UDPゴシック" panose="020B0400000000000000" pitchFamily="50" charset="-128"/>
              </a:rPr>
              <a:t>媒体のプランや詳細についてのご質問がありましたら</a:t>
            </a:r>
            <a:endParaRPr kumimoji="0" lang="en-US" altLang="ja-JP" dirty="0">
              <a:solidFill>
                <a:srgbClr val="000000"/>
              </a:solidFill>
              <a:latin typeface="BIZ UDPゴシック" panose="020B0400000000000000" pitchFamily="50" charset="-128"/>
              <a:ea typeface="BIZ UDPゴシック" panose="020B0400000000000000" pitchFamily="50" charset="-128"/>
            </a:endParaRPr>
          </a:p>
          <a:p>
            <a:pPr algn="ctr">
              <a:spcBef>
                <a:spcPct val="20000"/>
              </a:spcBef>
            </a:pPr>
            <a:r>
              <a:rPr kumimoji="0" lang="ja-JP" altLang="en-US" dirty="0">
                <a:solidFill>
                  <a:srgbClr val="000000"/>
                </a:solidFill>
                <a:latin typeface="BIZ UDPゴシック" panose="020B0400000000000000" pitchFamily="50" charset="-128"/>
                <a:ea typeface="BIZ UDPゴシック" panose="020B0400000000000000" pitchFamily="50" charset="-128"/>
              </a:rPr>
              <a:t>下記メールアドレスまでご連絡お願いいたします</a:t>
            </a:r>
            <a:endParaRPr kumimoji="0" lang="en-US" altLang="ja-JP" dirty="0">
              <a:solidFill>
                <a:srgbClr val="000000"/>
              </a:solidFill>
              <a:latin typeface="BIZ UDPゴシック" panose="020B0400000000000000" pitchFamily="50" charset="-128"/>
              <a:ea typeface="BIZ UDPゴシック" panose="020B0400000000000000" pitchFamily="50" charset="-128"/>
            </a:endParaRPr>
          </a:p>
          <a:p>
            <a:pPr algn="ctr">
              <a:spcBef>
                <a:spcPct val="20000"/>
              </a:spcBef>
            </a:pPr>
            <a:endParaRPr kumimoji="0" lang="en-US" altLang="ja-JP" dirty="0">
              <a:solidFill>
                <a:srgbClr val="000000"/>
              </a:solidFill>
              <a:latin typeface="BIZ UDPゴシック" panose="020B0400000000000000" pitchFamily="50" charset="-128"/>
              <a:ea typeface="BIZ UDPゴシック" panose="020B0400000000000000" pitchFamily="50" charset="-128"/>
            </a:endParaRPr>
          </a:p>
          <a:p>
            <a:pPr algn="ctr">
              <a:spcBef>
                <a:spcPct val="20000"/>
              </a:spcBef>
            </a:pPr>
            <a:r>
              <a:rPr lang="en-US" altLang="ja-JP" sz="1800" u="sng" dirty="0">
                <a:solidFill>
                  <a:srgbClr val="0563C1"/>
                </a:solidFill>
                <a:effectLst/>
                <a:latin typeface="游ゴシック" panose="020B0400000000000000" pitchFamily="50" charset="-128"/>
                <a:cs typeface="ＭＳ Ｐゴシック" panose="020B0600070205080204" pitchFamily="50" charset="-128"/>
                <a:hlinkClick r:id="rId2"/>
              </a:rPr>
              <a:t>mastrum_sales@jeki.co.jp</a:t>
            </a:r>
            <a:endParaRPr kumimoji="0" lang="en-US" altLang="ja-JP" dirty="0">
              <a:latin typeface="BIZ UDPゴシック" panose="020B0400000000000000" pitchFamily="50" charset="-128"/>
              <a:ea typeface="BIZ UDPゴシック" panose="020B0400000000000000" pitchFamily="50" charset="-128"/>
            </a:endParaRPr>
          </a:p>
        </p:txBody>
      </p:sp>
      <p:pic>
        <p:nvPicPr>
          <p:cNvPr id="4" name="図 3" descr="ロゴ&#10;&#10;自動的に生成された説明">
            <a:extLst>
              <a:ext uri="{FF2B5EF4-FFF2-40B4-BE49-F238E27FC236}">
                <a16:creationId xmlns:a16="http://schemas.microsoft.com/office/drawing/2014/main" id="{DFC41F61-4DB8-D9DC-3D44-F0E969889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600" y="4899172"/>
            <a:ext cx="3606800" cy="1112067"/>
          </a:xfrm>
          <a:prstGeom prst="rect">
            <a:avLst/>
          </a:prstGeom>
        </p:spPr>
      </p:pic>
    </p:spTree>
    <p:extLst>
      <p:ext uri="{BB962C8B-B14F-4D97-AF65-F5344CB8AC3E}">
        <p14:creationId xmlns:p14="http://schemas.microsoft.com/office/powerpoint/2010/main" val="111260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Media</a:t>
            </a:r>
            <a:r>
              <a:rPr lang="ja-JP" altLang="en-US" sz="2400" kern="1200" dirty="0"/>
              <a:t> </a:t>
            </a:r>
            <a:r>
              <a:rPr lang="en-US" altLang="ja-JP" sz="2400" kern="1200" dirty="0"/>
              <a:t>overview</a:t>
            </a:r>
            <a:r>
              <a:rPr lang="ja-JP" altLang="en-US" sz="2400" kern="1200" dirty="0"/>
              <a:t>　</a:t>
            </a:r>
            <a:r>
              <a:rPr lang="en-US" altLang="ja-JP" sz="1600" kern="1200" dirty="0"/>
              <a:t>-</a:t>
            </a:r>
            <a:r>
              <a:rPr lang="ja-JP" altLang="en-US" sz="1600" kern="1200" dirty="0"/>
              <a:t>メディア概要</a:t>
            </a:r>
            <a:r>
              <a:rPr lang="en-US" altLang="ja-JP" sz="1600" kern="1200" dirty="0"/>
              <a:t>-</a:t>
            </a:r>
            <a:r>
              <a:rPr lang="ja-JP" altLang="en-US" sz="1600" kern="1200" dirty="0"/>
              <a:t>　</a:t>
            </a:r>
            <a:endParaRPr lang="ja-JP" altLang="en-US" sz="2400" kern="1200" dirty="0"/>
          </a:p>
        </p:txBody>
      </p:sp>
      <p:sp>
        <p:nvSpPr>
          <p:cNvPr id="10" name="Rectangle 21">
            <a:extLst>
              <a:ext uri="{FF2B5EF4-FFF2-40B4-BE49-F238E27FC236}">
                <a16:creationId xmlns:a16="http://schemas.microsoft.com/office/drawing/2014/main" id="{FA703FCD-3759-FF0C-583B-B53FBB4AEED6}"/>
              </a:ext>
            </a:extLst>
          </p:cNvPr>
          <p:cNvSpPr>
            <a:spLocks noChangeArrowheads="1"/>
          </p:cNvSpPr>
          <p:nvPr/>
        </p:nvSpPr>
        <p:spPr bwMode="auto">
          <a:xfrm>
            <a:off x="524138" y="784582"/>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◯車内ポスター各種</a:t>
            </a:r>
          </a:p>
        </p:txBody>
      </p:sp>
      <p:sp>
        <p:nvSpPr>
          <p:cNvPr id="13" name="テキスト ボックス 12">
            <a:extLst>
              <a:ext uri="{FF2B5EF4-FFF2-40B4-BE49-F238E27FC236}">
                <a16:creationId xmlns:a16="http://schemas.microsoft.com/office/drawing/2014/main" id="{06330BD0-CF27-6C9D-F93B-21C34304DA63}"/>
              </a:ext>
            </a:extLst>
          </p:cNvPr>
          <p:cNvSpPr txBox="1"/>
          <p:nvPr/>
        </p:nvSpPr>
        <p:spPr>
          <a:xfrm>
            <a:off x="524137" y="1046131"/>
            <a:ext cx="6474192" cy="4247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en-US" altLang="ja-JP"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JR</a:t>
            </a: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東日本の首都圏の主要路線の</a:t>
            </a:r>
            <a:r>
              <a:rPr lang="ja-JP" altLang="en-US" sz="1200" b="1" u="sng" dirty="0">
                <a:solidFill>
                  <a:prstClr val="black">
                    <a:lumMod val="85000"/>
                    <a:lumOff val="15000"/>
                  </a:prstClr>
                </a:solidFill>
                <a:latin typeface="BIZ UDPゴシック" panose="020B0400000000000000" pitchFamily="50" charset="-128"/>
                <a:ea typeface="BIZ UDPゴシック" panose="020B0400000000000000" pitchFamily="50" charset="-128"/>
              </a:rPr>
              <a:t>車内ポスター</a:t>
            </a: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（中づり・ドア横・まど上）の広告出稿ができます。首都圏で多くのリーチの獲得が可能になります。</a:t>
            </a:r>
          </a:p>
        </p:txBody>
      </p:sp>
      <p:sp>
        <p:nvSpPr>
          <p:cNvPr id="15" name="四角形: 角を丸くする 14">
            <a:extLst>
              <a:ext uri="{FF2B5EF4-FFF2-40B4-BE49-F238E27FC236}">
                <a16:creationId xmlns:a16="http://schemas.microsoft.com/office/drawing/2014/main" id="{5CDF6977-1D77-DA38-1FA4-C33A653A4E8F}"/>
              </a:ext>
            </a:extLst>
          </p:cNvPr>
          <p:cNvSpPr/>
          <p:nvPr/>
        </p:nvSpPr>
        <p:spPr bwMode="auto">
          <a:xfrm>
            <a:off x="11149829" y="31222"/>
            <a:ext cx="943827" cy="579359"/>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JR</a:t>
            </a:r>
            <a:r>
              <a:rPr kumimoji="0"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東</a:t>
            </a:r>
          </a:p>
        </p:txBody>
      </p:sp>
      <p:grpSp>
        <p:nvGrpSpPr>
          <p:cNvPr id="32" name="グループ化 31">
            <a:extLst>
              <a:ext uri="{FF2B5EF4-FFF2-40B4-BE49-F238E27FC236}">
                <a16:creationId xmlns:a16="http://schemas.microsoft.com/office/drawing/2014/main" id="{7FD516F3-BA79-98A8-491C-A1E21BFB5A3D}"/>
              </a:ext>
            </a:extLst>
          </p:cNvPr>
          <p:cNvGrpSpPr/>
          <p:nvPr/>
        </p:nvGrpSpPr>
        <p:grpSpPr>
          <a:xfrm>
            <a:off x="4204064" y="1876824"/>
            <a:ext cx="3006271" cy="2168174"/>
            <a:chOff x="555232" y="1986975"/>
            <a:chExt cx="3006271" cy="2168174"/>
          </a:xfrm>
        </p:grpSpPr>
        <p:pic>
          <p:nvPicPr>
            <p:cNvPr id="6" name="Picture 15" descr="C:\Users\sueyoshit\Desktop\E235系.jpg">
              <a:extLst>
                <a:ext uri="{FF2B5EF4-FFF2-40B4-BE49-F238E27FC236}">
                  <a16:creationId xmlns:a16="http://schemas.microsoft.com/office/drawing/2014/main" id="{A2E88CBC-C8E7-EF90-3A5A-484038144074}"/>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555232" y="1986975"/>
              <a:ext cx="3006271" cy="2168174"/>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フリーフォーム: 図形 6">
              <a:extLst>
                <a:ext uri="{FF2B5EF4-FFF2-40B4-BE49-F238E27FC236}">
                  <a16:creationId xmlns:a16="http://schemas.microsoft.com/office/drawing/2014/main" id="{F908ADE3-80ED-A76E-65F1-A3365B043250}"/>
                </a:ext>
              </a:extLst>
            </p:cNvPr>
            <p:cNvSpPr/>
            <p:nvPr/>
          </p:nvSpPr>
          <p:spPr>
            <a:xfrm>
              <a:off x="2834513" y="2705155"/>
              <a:ext cx="259669" cy="342011"/>
            </a:xfrm>
            <a:custGeom>
              <a:avLst/>
              <a:gdLst>
                <a:gd name="connsiteX0" fmla="*/ 215900 w 225425"/>
                <a:gd name="connsiteY0" fmla="*/ 0 h 349250"/>
                <a:gd name="connsiteX1" fmla="*/ 225425 w 225425"/>
                <a:gd name="connsiteY1" fmla="*/ 349250 h 349250"/>
                <a:gd name="connsiteX2" fmla="*/ 3175 w 225425"/>
                <a:gd name="connsiteY2" fmla="*/ 339725 h 349250"/>
                <a:gd name="connsiteX3" fmla="*/ 0 w 225425"/>
                <a:gd name="connsiteY3" fmla="*/ 57150 h 349250"/>
                <a:gd name="connsiteX4" fmla="*/ 215900 w 225425"/>
                <a:gd name="connsiteY4" fmla="*/ 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25" h="349250">
                  <a:moveTo>
                    <a:pt x="215900" y="0"/>
                  </a:moveTo>
                  <a:lnTo>
                    <a:pt x="225425" y="349250"/>
                  </a:lnTo>
                  <a:lnTo>
                    <a:pt x="3175" y="339725"/>
                  </a:lnTo>
                  <a:cubicBezTo>
                    <a:pt x="2117" y="245533"/>
                    <a:pt x="1058" y="151342"/>
                    <a:pt x="0" y="57150"/>
                  </a:cubicBezTo>
                  <a:lnTo>
                    <a:pt x="215900" y="0"/>
                  </a:lnTo>
                  <a:close/>
                </a:path>
              </a:pathLst>
            </a:custGeom>
            <a:solidFill>
              <a:srgbClr val="EFE9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2" name="フリーフォーム: 図形 11">
              <a:extLst>
                <a:ext uri="{FF2B5EF4-FFF2-40B4-BE49-F238E27FC236}">
                  <a16:creationId xmlns:a16="http://schemas.microsoft.com/office/drawing/2014/main" id="{0CF5B6C0-4EB1-8A92-19BC-C6775FED869E}"/>
                </a:ext>
              </a:extLst>
            </p:cNvPr>
            <p:cNvSpPr/>
            <p:nvPr/>
          </p:nvSpPr>
          <p:spPr>
            <a:xfrm>
              <a:off x="773346" y="2693574"/>
              <a:ext cx="192770" cy="394868"/>
            </a:xfrm>
            <a:custGeom>
              <a:avLst/>
              <a:gdLst>
                <a:gd name="connsiteX0" fmla="*/ 0 w 196850"/>
                <a:gd name="connsiteY0" fmla="*/ 0 h 403225"/>
                <a:gd name="connsiteX1" fmla="*/ 15875 w 196850"/>
                <a:gd name="connsiteY1" fmla="*/ 403225 h 403225"/>
                <a:gd name="connsiteX2" fmla="*/ 196850 w 196850"/>
                <a:gd name="connsiteY2" fmla="*/ 374650 h 403225"/>
                <a:gd name="connsiteX3" fmla="*/ 180975 w 196850"/>
                <a:gd name="connsiteY3" fmla="*/ 57150 h 403225"/>
                <a:gd name="connsiteX4" fmla="*/ 0 w 196850"/>
                <a:gd name="connsiteY4" fmla="*/ 0 h 40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 h="403225">
                  <a:moveTo>
                    <a:pt x="0" y="0"/>
                  </a:moveTo>
                  <a:lnTo>
                    <a:pt x="15875" y="403225"/>
                  </a:lnTo>
                  <a:lnTo>
                    <a:pt x="196850" y="374650"/>
                  </a:lnTo>
                  <a:lnTo>
                    <a:pt x="180975" y="57150"/>
                  </a:lnTo>
                  <a:lnTo>
                    <a:pt x="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842E8A85-6E47-2E44-7C72-8D2A13C63732}"/>
              </a:ext>
            </a:extLst>
          </p:cNvPr>
          <p:cNvGrpSpPr/>
          <p:nvPr/>
        </p:nvGrpSpPr>
        <p:grpSpPr>
          <a:xfrm>
            <a:off x="694520" y="1851907"/>
            <a:ext cx="3006271" cy="2168174"/>
            <a:chOff x="8462196" y="1370378"/>
            <a:chExt cx="3069898" cy="2214063"/>
          </a:xfrm>
        </p:grpSpPr>
        <p:pic>
          <p:nvPicPr>
            <p:cNvPr id="16" name="Picture 15" descr="C:\Users\sueyoshit\Desktop\E235系.jpg">
              <a:extLst>
                <a:ext uri="{FF2B5EF4-FFF2-40B4-BE49-F238E27FC236}">
                  <a16:creationId xmlns:a16="http://schemas.microsoft.com/office/drawing/2014/main" id="{CFE18B62-D1E1-B002-42EB-4BA4CADFB14D}"/>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8462196" y="1370378"/>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 name="フリーフォーム: 図形 16">
              <a:extLst>
                <a:ext uri="{FF2B5EF4-FFF2-40B4-BE49-F238E27FC236}">
                  <a16:creationId xmlns:a16="http://schemas.microsoft.com/office/drawing/2014/main" id="{0FAD274C-5B9D-73D0-EA8A-1DF84E93207E}"/>
                </a:ext>
              </a:extLst>
            </p:cNvPr>
            <p:cNvSpPr/>
            <p:nvPr/>
          </p:nvSpPr>
          <p:spPr>
            <a:xfrm>
              <a:off x="9576190" y="1695294"/>
              <a:ext cx="981029" cy="359127"/>
            </a:xfrm>
            <a:custGeom>
              <a:avLst/>
              <a:gdLst>
                <a:gd name="connsiteX0" fmla="*/ 0 w 1066800"/>
                <a:gd name="connsiteY0" fmla="*/ 0 h 390525"/>
                <a:gd name="connsiteX1" fmla="*/ 1066800 w 1066800"/>
                <a:gd name="connsiteY1" fmla="*/ 111125 h 390525"/>
                <a:gd name="connsiteX2" fmla="*/ 1060450 w 1066800"/>
                <a:gd name="connsiteY2" fmla="*/ 390525 h 390525"/>
                <a:gd name="connsiteX3" fmla="*/ 3175 w 1066800"/>
                <a:gd name="connsiteY3" fmla="*/ 298450 h 390525"/>
                <a:gd name="connsiteX4" fmla="*/ 0 w 1066800"/>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390525">
                  <a:moveTo>
                    <a:pt x="0" y="0"/>
                  </a:moveTo>
                  <a:lnTo>
                    <a:pt x="1066800" y="111125"/>
                  </a:lnTo>
                  <a:lnTo>
                    <a:pt x="1060450" y="390525"/>
                  </a:lnTo>
                  <a:lnTo>
                    <a:pt x="3175" y="298450"/>
                  </a:lnTo>
                  <a:cubicBezTo>
                    <a:pt x="2117" y="198967"/>
                    <a:pt x="1058" y="99483"/>
                    <a:pt x="0" y="0"/>
                  </a:cubicBez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90A0CA7A-5691-28DD-75A5-F5FDF8882EC7}"/>
              </a:ext>
            </a:extLst>
          </p:cNvPr>
          <p:cNvGrpSpPr/>
          <p:nvPr/>
        </p:nvGrpSpPr>
        <p:grpSpPr>
          <a:xfrm>
            <a:off x="7701516" y="1843817"/>
            <a:ext cx="3018363" cy="2168174"/>
            <a:chOff x="498904" y="2656985"/>
            <a:chExt cx="3082246" cy="2214063"/>
          </a:xfrm>
        </p:grpSpPr>
        <p:grpSp>
          <p:nvGrpSpPr>
            <p:cNvPr id="19" name="グループ化 18">
              <a:extLst>
                <a:ext uri="{FF2B5EF4-FFF2-40B4-BE49-F238E27FC236}">
                  <a16:creationId xmlns:a16="http://schemas.microsoft.com/office/drawing/2014/main" id="{1F1D3796-6DF4-0B0B-0C0C-0232B0503A0C}"/>
                </a:ext>
              </a:extLst>
            </p:cNvPr>
            <p:cNvGrpSpPr/>
            <p:nvPr/>
          </p:nvGrpSpPr>
          <p:grpSpPr>
            <a:xfrm>
              <a:off x="511252" y="2656985"/>
              <a:ext cx="3069898" cy="2214063"/>
              <a:chOff x="547890" y="2649563"/>
              <a:chExt cx="3069898" cy="2214063"/>
            </a:xfrm>
          </p:grpSpPr>
          <p:pic>
            <p:nvPicPr>
              <p:cNvPr id="21" name="Picture 15" descr="C:\Users\sueyoshit\Desktop\E235系.jpg">
                <a:extLst>
                  <a:ext uri="{FF2B5EF4-FFF2-40B4-BE49-F238E27FC236}">
                    <a16:creationId xmlns:a16="http://schemas.microsoft.com/office/drawing/2014/main" id="{17EE5B15-CA6A-896D-9855-61321FED4CCA}"/>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547890" y="2649563"/>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フリーフォーム: 図形 21">
                <a:extLst>
                  <a:ext uri="{FF2B5EF4-FFF2-40B4-BE49-F238E27FC236}">
                    <a16:creationId xmlns:a16="http://schemas.microsoft.com/office/drawing/2014/main" id="{A2C8CC32-17BE-68B6-B545-59841229A1C2}"/>
                  </a:ext>
                </a:extLst>
              </p:cNvPr>
              <p:cNvSpPr/>
              <p:nvPr/>
            </p:nvSpPr>
            <p:spPr>
              <a:xfrm>
                <a:off x="1066800" y="2968625"/>
                <a:ext cx="222250" cy="323850"/>
              </a:xfrm>
              <a:custGeom>
                <a:avLst/>
                <a:gdLst>
                  <a:gd name="connsiteX0" fmla="*/ 63500 w 222250"/>
                  <a:gd name="connsiteY0" fmla="*/ 0 h 323850"/>
                  <a:gd name="connsiteX1" fmla="*/ 0 w 222250"/>
                  <a:gd name="connsiteY1" fmla="*/ 203200 h 323850"/>
                  <a:gd name="connsiteX2" fmla="*/ 165100 w 222250"/>
                  <a:gd name="connsiteY2" fmla="*/ 323850 h 323850"/>
                  <a:gd name="connsiteX3" fmla="*/ 222250 w 222250"/>
                  <a:gd name="connsiteY3" fmla="*/ 155575 h 323850"/>
                  <a:gd name="connsiteX4" fmla="*/ 63500 w 222250"/>
                  <a:gd name="connsiteY4" fmla="*/ 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323850">
                    <a:moveTo>
                      <a:pt x="63500" y="0"/>
                    </a:moveTo>
                    <a:lnTo>
                      <a:pt x="0" y="203200"/>
                    </a:lnTo>
                    <a:lnTo>
                      <a:pt x="165100" y="323850"/>
                    </a:lnTo>
                    <a:lnTo>
                      <a:pt x="222250" y="155575"/>
                    </a:lnTo>
                    <a:lnTo>
                      <a:pt x="6350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DEAEEAEE-B6FD-EDA0-075B-EB9709BBBD09}"/>
                  </a:ext>
                </a:extLst>
              </p:cNvPr>
              <p:cNvSpPr/>
              <p:nvPr/>
            </p:nvSpPr>
            <p:spPr>
              <a:xfrm>
                <a:off x="2562225" y="3130550"/>
                <a:ext cx="279400" cy="260350"/>
              </a:xfrm>
              <a:custGeom>
                <a:avLst/>
                <a:gdLst>
                  <a:gd name="connsiteX0" fmla="*/ 241300 w 279400"/>
                  <a:gd name="connsiteY0" fmla="*/ 0 h 260350"/>
                  <a:gd name="connsiteX1" fmla="*/ 279400 w 279400"/>
                  <a:gd name="connsiteY1" fmla="*/ 168275 h 260350"/>
                  <a:gd name="connsiteX2" fmla="*/ 15875 w 279400"/>
                  <a:gd name="connsiteY2" fmla="*/ 260350 h 260350"/>
                  <a:gd name="connsiteX3" fmla="*/ 0 w 279400"/>
                  <a:gd name="connsiteY3" fmla="*/ 139700 h 260350"/>
                  <a:gd name="connsiteX4" fmla="*/ 241300 w 279400"/>
                  <a:gd name="connsiteY4" fmla="*/ 0 h 26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 h="260350">
                    <a:moveTo>
                      <a:pt x="241300" y="0"/>
                    </a:moveTo>
                    <a:lnTo>
                      <a:pt x="279400" y="168275"/>
                    </a:lnTo>
                    <a:lnTo>
                      <a:pt x="15875" y="260350"/>
                    </a:lnTo>
                    <a:lnTo>
                      <a:pt x="0" y="139700"/>
                    </a:lnTo>
                    <a:lnTo>
                      <a:pt x="241300" y="0"/>
                    </a:lnTo>
                    <a:close/>
                  </a:path>
                </a:pathLst>
              </a:custGeom>
              <a:solidFill>
                <a:srgbClr val="EF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Text Box 20">
              <a:extLst>
                <a:ext uri="{FF2B5EF4-FFF2-40B4-BE49-F238E27FC236}">
                  <a16:creationId xmlns:a16="http://schemas.microsoft.com/office/drawing/2014/main" id="{15AA262B-16F0-F5EE-D049-A05B18B17F2F}"/>
                </a:ext>
              </a:extLst>
            </p:cNvPr>
            <p:cNvSpPr txBox="1">
              <a:spLocks noChangeArrowheads="1"/>
            </p:cNvSpPr>
            <p:nvPr/>
          </p:nvSpPr>
          <p:spPr bwMode="auto">
            <a:xfrm>
              <a:off x="498904" y="4653168"/>
              <a:ext cx="3082246" cy="2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algn="r" eaLnBrk="1" fontAlgn="auto" hangingPunct="1">
                <a:lnSpc>
                  <a:spcPct val="120000"/>
                </a:lnSpc>
                <a:spcAft>
                  <a:spcPts val="0"/>
                </a:spcAft>
                <a:defRPr/>
              </a:pPr>
              <a:r>
                <a:rPr lang="en-US" altLang="ja-JP"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rPr>
                <a:t>※</a:t>
              </a:r>
              <a:r>
                <a:rPr lang="ja-JP" altLang="en-US"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rPr>
                <a:t>写真はイメージです。実際の車両系統とは異なります。</a:t>
              </a:r>
              <a:endParaRPr lang="en-US" altLang="ja-JP" sz="800" b="1" dirty="0">
                <a:solidFill>
                  <a:srgbClr val="FF0000"/>
                </a:solidFill>
                <a:effectLst>
                  <a:glow rad="101600">
                    <a:schemeClr val="bg1">
                      <a:alpha val="60000"/>
                    </a:schemeClr>
                  </a:glow>
                </a:effectLst>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4ACB4854-4A51-59A9-6F39-F9EFA14C02AA}"/>
              </a:ext>
            </a:extLst>
          </p:cNvPr>
          <p:cNvPicPr>
            <a:picLocks noChangeAspect="1"/>
          </p:cNvPicPr>
          <p:nvPr/>
        </p:nvPicPr>
        <p:blipFill>
          <a:blip r:embed="rId3"/>
          <a:stretch>
            <a:fillRect/>
          </a:stretch>
        </p:blipFill>
        <p:spPr>
          <a:xfrm>
            <a:off x="4104179" y="4161272"/>
            <a:ext cx="3106156" cy="2168233"/>
          </a:xfrm>
          <a:prstGeom prst="rect">
            <a:avLst/>
          </a:prstGeom>
        </p:spPr>
      </p:pic>
      <p:pic>
        <p:nvPicPr>
          <p:cNvPr id="25" name="図 24">
            <a:extLst>
              <a:ext uri="{FF2B5EF4-FFF2-40B4-BE49-F238E27FC236}">
                <a16:creationId xmlns:a16="http://schemas.microsoft.com/office/drawing/2014/main" id="{8B1DC935-A4E4-156F-6150-276B6069A9C0}"/>
              </a:ext>
            </a:extLst>
          </p:cNvPr>
          <p:cNvPicPr>
            <a:picLocks noChangeAspect="1"/>
          </p:cNvPicPr>
          <p:nvPr/>
        </p:nvPicPr>
        <p:blipFill>
          <a:blip r:embed="rId4"/>
          <a:stretch>
            <a:fillRect/>
          </a:stretch>
        </p:blipFill>
        <p:spPr>
          <a:xfrm>
            <a:off x="7707561" y="4074834"/>
            <a:ext cx="3006271" cy="2239772"/>
          </a:xfrm>
          <a:prstGeom prst="rect">
            <a:avLst/>
          </a:prstGeom>
        </p:spPr>
      </p:pic>
      <p:sp>
        <p:nvSpPr>
          <p:cNvPr id="26" name="Text Box 20">
            <a:extLst>
              <a:ext uri="{FF2B5EF4-FFF2-40B4-BE49-F238E27FC236}">
                <a16:creationId xmlns:a16="http://schemas.microsoft.com/office/drawing/2014/main" id="{57AB8945-37AA-9122-A490-509685AA69A7}"/>
              </a:ext>
            </a:extLst>
          </p:cNvPr>
          <p:cNvSpPr txBox="1">
            <a:spLocks noChangeArrowheads="1"/>
          </p:cNvSpPr>
          <p:nvPr/>
        </p:nvSpPr>
        <p:spPr bwMode="auto">
          <a:xfrm>
            <a:off x="454049" y="6362471"/>
            <a:ext cx="10816046" cy="3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掲出開始は月曜日、掲出終了は日曜日を原則といたします。</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掲出・撤去作業の都合上、実際の掲出期間は前後します。</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掲出位置は媒体社任意です。</a:t>
            </a:r>
            <a:r>
              <a:rPr lang="en-US" altLang="ja-JP" sz="8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その他商品の詳細については媒体社からリリースしている媒体資料をご確認下さい。</a:t>
            </a:r>
            <a:endParaRPr lang="en-US" altLang="ja-JP" sz="8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9542B9E-80C2-958D-6FBA-5AE2F211FA60}"/>
              </a:ext>
            </a:extLst>
          </p:cNvPr>
          <p:cNvSpPr txBox="1"/>
          <p:nvPr/>
        </p:nvSpPr>
        <p:spPr>
          <a:xfrm>
            <a:off x="4204064" y="1560409"/>
            <a:ext cx="999863" cy="2585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＜ドア横＞</a:t>
            </a:r>
          </a:p>
        </p:txBody>
      </p:sp>
      <p:sp>
        <p:nvSpPr>
          <p:cNvPr id="30" name="テキスト ボックス 29">
            <a:extLst>
              <a:ext uri="{FF2B5EF4-FFF2-40B4-BE49-F238E27FC236}">
                <a16:creationId xmlns:a16="http://schemas.microsoft.com/office/drawing/2014/main" id="{5B21389E-3C7C-6F38-59F4-9D8CA8B06709}"/>
              </a:ext>
            </a:extLst>
          </p:cNvPr>
          <p:cNvSpPr txBox="1"/>
          <p:nvPr/>
        </p:nvSpPr>
        <p:spPr>
          <a:xfrm>
            <a:off x="694520" y="1560409"/>
            <a:ext cx="999863" cy="2585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＜中づり＞</a:t>
            </a:r>
          </a:p>
        </p:txBody>
      </p:sp>
      <p:sp>
        <p:nvSpPr>
          <p:cNvPr id="31" name="テキスト ボックス 30">
            <a:extLst>
              <a:ext uri="{FF2B5EF4-FFF2-40B4-BE49-F238E27FC236}">
                <a16:creationId xmlns:a16="http://schemas.microsoft.com/office/drawing/2014/main" id="{F978CB04-54E0-29A9-6999-EB55D60EC5D3}"/>
              </a:ext>
            </a:extLst>
          </p:cNvPr>
          <p:cNvSpPr txBox="1"/>
          <p:nvPr/>
        </p:nvSpPr>
        <p:spPr>
          <a:xfrm>
            <a:off x="7701516" y="1560409"/>
            <a:ext cx="999863" cy="258532"/>
          </a:xfrm>
          <a:prstGeom prst="rect">
            <a:avLst/>
          </a:prstGeom>
          <a:noFill/>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200" b="1" i="0" u="sng" strike="noStrike" kern="1200" cap="none" spc="0" normalizeH="0" baseline="0" noProof="0" dirty="0">
                <a:ln>
                  <a:noFill/>
                </a:ln>
                <a:solidFill>
                  <a:prstClr val="black">
                    <a:lumMod val="85000"/>
                    <a:lumOff val="15000"/>
                  </a:prstClr>
                </a:solidFill>
                <a:effectLst/>
                <a:uLnTx/>
                <a:uFillTx/>
                <a:latin typeface="BIZ UDPゴシック" panose="020B0400000000000000" pitchFamily="50" charset="-128"/>
                <a:ea typeface="BIZ UDPゴシック" panose="020B0400000000000000" pitchFamily="50" charset="-128"/>
                <a:cs typeface="+mn-cs"/>
              </a:rPr>
              <a:t>＜まど上＞</a:t>
            </a:r>
          </a:p>
        </p:txBody>
      </p:sp>
      <p:grpSp>
        <p:nvGrpSpPr>
          <p:cNvPr id="37" name="グループ化 36">
            <a:extLst>
              <a:ext uri="{FF2B5EF4-FFF2-40B4-BE49-F238E27FC236}">
                <a16:creationId xmlns:a16="http://schemas.microsoft.com/office/drawing/2014/main" id="{9FFBB6B0-9403-A6F2-92B4-CE67ADF1E25D}"/>
              </a:ext>
            </a:extLst>
          </p:cNvPr>
          <p:cNvGrpSpPr/>
          <p:nvPr/>
        </p:nvGrpSpPr>
        <p:grpSpPr>
          <a:xfrm>
            <a:off x="694520" y="4161331"/>
            <a:ext cx="3006271" cy="2168174"/>
            <a:chOff x="498904" y="3179376"/>
            <a:chExt cx="3069898" cy="2214063"/>
          </a:xfrm>
        </p:grpSpPr>
        <p:pic>
          <p:nvPicPr>
            <p:cNvPr id="35" name="Picture 15" descr="C:\Users\sueyoshit\Desktop\E235系.jpg">
              <a:extLst>
                <a:ext uri="{FF2B5EF4-FFF2-40B4-BE49-F238E27FC236}">
                  <a16:creationId xmlns:a16="http://schemas.microsoft.com/office/drawing/2014/main" id="{61C33CBE-B6B2-43FF-6C2D-B7351A04445C}"/>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498904" y="3179376"/>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 name="フリーフォーム: 図形 35">
              <a:extLst>
                <a:ext uri="{FF2B5EF4-FFF2-40B4-BE49-F238E27FC236}">
                  <a16:creationId xmlns:a16="http://schemas.microsoft.com/office/drawing/2014/main" id="{853CA9C3-F0A5-F23C-BF65-054F19537257}"/>
                </a:ext>
              </a:extLst>
            </p:cNvPr>
            <p:cNvSpPr/>
            <p:nvPr/>
          </p:nvSpPr>
          <p:spPr>
            <a:xfrm>
              <a:off x="1593850" y="3429000"/>
              <a:ext cx="415925" cy="317500"/>
            </a:xfrm>
            <a:custGeom>
              <a:avLst/>
              <a:gdLst>
                <a:gd name="connsiteX0" fmla="*/ 6350 w 415925"/>
                <a:gd name="connsiteY0" fmla="*/ 0 h 317500"/>
                <a:gd name="connsiteX1" fmla="*/ 0 w 415925"/>
                <a:gd name="connsiteY1" fmla="*/ 266700 h 317500"/>
                <a:gd name="connsiteX2" fmla="*/ 415925 w 415925"/>
                <a:gd name="connsiteY2" fmla="*/ 317500 h 317500"/>
                <a:gd name="connsiteX3" fmla="*/ 409575 w 415925"/>
                <a:gd name="connsiteY3" fmla="*/ 38100 h 317500"/>
                <a:gd name="connsiteX4" fmla="*/ 6350 w 415925"/>
                <a:gd name="connsiteY4" fmla="*/ 0 h 3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5" h="317500">
                  <a:moveTo>
                    <a:pt x="6350" y="0"/>
                  </a:moveTo>
                  <a:lnTo>
                    <a:pt x="0" y="266700"/>
                  </a:lnTo>
                  <a:lnTo>
                    <a:pt x="415925" y="317500"/>
                  </a:lnTo>
                  <a:lnTo>
                    <a:pt x="409575" y="38100"/>
                  </a:lnTo>
                  <a:lnTo>
                    <a:pt x="635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006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Media</a:t>
            </a:r>
            <a:r>
              <a:rPr lang="ja-JP" altLang="en-US" sz="2400" kern="1200" dirty="0"/>
              <a:t> </a:t>
            </a:r>
            <a:r>
              <a:rPr lang="en-US" altLang="ja-JP" sz="2400" kern="1200" dirty="0"/>
              <a:t>overview</a:t>
            </a:r>
            <a:r>
              <a:rPr lang="ja-JP" altLang="en-US" sz="2400" kern="1200" dirty="0"/>
              <a:t>　</a:t>
            </a:r>
            <a:r>
              <a:rPr lang="en-US" altLang="ja-JP" sz="1600" kern="1200" dirty="0"/>
              <a:t>-</a:t>
            </a:r>
            <a:r>
              <a:rPr lang="ja-JP" altLang="en-US" sz="1600" kern="1200" dirty="0"/>
              <a:t>メディア概要</a:t>
            </a:r>
            <a:r>
              <a:rPr lang="en-US" altLang="ja-JP" sz="1600" kern="1200" dirty="0"/>
              <a:t>-</a:t>
            </a:r>
            <a:endParaRPr lang="ja-JP" altLang="en-US" sz="2400" kern="1200" dirty="0"/>
          </a:p>
        </p:txBody>
      </p:sp>
      <p:sp>
        <p:nvSpPr>
          <p:cNvPr id="10" name="Rectangle 21">
            <a:extLst>
              <a:ext uri="{FF2B5EF4-FFF2-40B4-BE49-F238E27FC236}">
                <a16:creationId xmlns:a16="http://schemas.microsoft.com/office/drawing/2014/main" id="{FA703FCD-3759-FF0C-583B-B53FBB4AEED6}"/>
              </a:ext>
            </a:extLst>
          </p:cNvPr>
          <p:cNvSpPr>
            <a:spLocks noChangeArrowheads="1"/>
          </p:cNvSpPr>
          <p:nvPr/>
        </p:nvSpPr>
        <p:spPr bwMode="auto">
          <a:xfrm>
            <a:off x="498905" y="1251986"/>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AD</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ビジョンを首都圏の主要なターミナル駅で展開できるセットです。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ビジネス・観光利用と、多彩な駅利用者に効率よく接触が可能です。</a:t>
            </a:r>
          </a:p>
        </p:txBody>
      </p:sp>
      <p:graphicFrame>
        <p:nvGraphicFramePr>
          <p:cNvPr id="61" name="表 60">
            <a:extLst>
              <a:ext uri="{FF2B5EF4-FFF2-40B4-BE49-F238E27FC236}">
                <a16:creationId xmlns:a16="http://schemas.microsoft.com/office/drawing/2014/main" id="{1E4EF524-A6AB-A77C-5AD1-7D4BED988F85}"/>
              </a:ext>
            </a:extLst>
          </p:cNvPr>
          <p:cNvGraphicFramePr>
            <a:graphicFrameLocks noGrp="1"/>
          </p:cNvGraphicFramePr>
          <p:nvPr>
            <p:extLst>
              <p:ext uri="{D42A27DB-BD31-4B8C-83A1-F6EECF244321}">
                <p14:modId xmlns:p14="http://schemas.microsoft.com/office/powerpoint/2010/main" val="3040727496"/>
              </p:ext>
            </p:extLst>
          </p:nvPr>
        </p:nvGraphicFramePr>
        <p:xfrm>
          <a:off x="7820953" y="3008511"/>
          <a:ext cx="3927687" cy="3524661"/>
        </p:xfrm>
        <a:graphic>
          <a:graphicData uri="http://schemas.openxmlformats.org/drawingml/2006/table">
            <a:tbl>
              <a:tblPr/>
              <a:tblGrid>
                <a:gridCol w="396021">
                  <a:extLst>
                    <a:ext uri="{9D8B030D-6E8A-4147-A177-3AD203B41FA5}">
                      <a16:colId xmlns:a16="http://schemas.microsoft.com/office/drawing/2014/main" val="20000"/>
                    </a:ext>
                  </a:extLst>
                </a:gridCol>
                <a:gridCol w="1187079">
                  <a:extLst>
                    <a:ext uri="{9D8B030D-6E8A-4147-A177-3AD203B41FA5}">
                      <a16:colId xmlns:a16="http://schemas.microsoft.com/office/drawing/2014/main" val="20001"/>
                    </a:ext>
                  </a:extLst>
                </a:gridCol>
                <a:gridCol w="1319775">
                  <a:extLst>
                    <a:ext uri="{9D8B030D-6E8A-4147-A177-3AD203B41FA5}">
                      <a16:colId xmlns:a16="http://schemas.microsoft.com/office/drawing/2014/main" val="20002"/>
                    </a:ext>
                  </a:extLst>
                </a:gridCol>
                <a:gridCol w="1024812">
                  <a:extLst>
                    <a:ext uri="{9D8B030D-6E8A-4147-A177-3AD203B41FA5}">
                      <a16:colId xmlns:a16="http://schemas.microsoft.com/office/drawing/2014/main" val="20003"/>
                    </a:ext>
                  </a:extLst>
                </a:gridCol>
              </a:tblGrid>
              <a:tr h="130543">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　</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駅　名</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掲出位置</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　数</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上野</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公園改札内</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3</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品川</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中央改札内</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0543">
                <a:tc rowSpan="4">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3</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東京</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京葉通路</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054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丸の内地下連絡通路</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9</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0543">
                <a:tc vMerge="1">
                  <a:txBody>
                    <a:bodyPr/>
                    <a:lstStyle/>
                    <a:p>
                      <a:pPr algn="ctr" fontAlgn="ctr"/>
                      <a:endParaRPr lang="en-US" altLang="ja-JP"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ja-JP" altLang="en-US"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新幹線北乗換口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6213174"/>
                  </a:ext>
                </a:extLst>
              </a:tr>
              <a:tr h="130543">
                <a:tc vMerge="1">
                  <a:txBody>
                    <a:bodyPr/>
                    <a:lstStyle/>
                    <a:p>
                      <a:pPr algn="ctr" fontAlgn="ctr"/>
                      <a:endParaRPr lang="en-US" altLang="ja-JP"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ja-JP" altLang="en-US"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新幹線南乗換口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867513"/>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秋葉原</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新電気街口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0543">
                <a:tc rowSpan="3">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横浜</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中央通路</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3054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南改札内</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0543">
                <a:tc vMerge="1">
                  <a:txBody>
                    <a:bodyPr/>
                    <a:lstStyle/>
                    <a:p>
                      <a:pPr algn="ctr" fontAlgn="ctr"/>
                      <a:endParaRPr lang="en-US" altLang="ja-JP"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ja-JP" altLang="en-US" sz="600" b="0" i="0" u="none" strike="noStrike" dirty="0">
                        <a:effectLst/>
                        <a:latin typeface="HG丸ｺﾞｼｯｸM-PRO" pitchFamily="50" charset="-128"/>
                        <a:ea typeface="HG丸ｺﾞｼｯｸM-PRO" pitchFamily="50" charset="-128"/>
                      </a:endParaRP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JR</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横浜タワーアトリウム</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3143501"/>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大宮</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中央改札</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11</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7</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恵比寿</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西口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3</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池袋</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中央改札内</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9</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浦和</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改札口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30543">
                <a:tc rowSpan="3">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10</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新宿</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東口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3054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南口</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3054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甲州街道改札</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11</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吉祥寺</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南北自由通路</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12</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12</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巣鴨</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改札外</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3</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13</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桜木町</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改札外</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6</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11</a:t>
                      </a:r>
                      <a:r>
                        <a:rPr lang="ja-JP" altLang="en-US" sz="600" b="0" i="0" u="none" strike="noStrike">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14</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有楽町</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中央改札</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5963946"/>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15</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高輪ゲートウェイ</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改札内</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266180"/>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16</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五反田</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改札外</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329392"/>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17</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赤羽</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北改札</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42669"/>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18</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八王子</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自由通路</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4</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625704"/>
                  </a:ext>
                </a:extLst>
              </a:tr>
              <a:tr h="130543">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19</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西武</a:t>
                      </a:r>
                      <a:r>
                        <a:rPr lang="ja-JP" altLang="en-US" sz="600" b="0" i="0" u="none" strike="noStrike" baseline="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 </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高田馬場</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早稲田口改札外</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7</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柱</a:t>
                      </a:r>
                      <a:r>
                        <a:rPr lang="en-US" altLang="ja-JP"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26</a:t>
                      </a:r>
                      <a:r>
                        <a:rPr lang="ja-JP" altLang="en-US" sz="600" b="0" i="0" u="none" strike="noStrike"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面</a:t>
                      </a:r>
                    </a:p>
                  </a:txBody>
                  <a:tcPr marL="8081" marR="8081" marT="8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bl>
          </a:graphicData>
        </a:graphic>
      </p:graphicFrame>
      <p:grpSp>
        <p:nvGrpSpPr>
          <p:cNvPr id="7" name="グループ化 6">
            <a:extLst>
              <a:ext uri="{FF2B5EF4-FFF2-40B4-BE49-F238E27FC236}">
                <a16:creationId xmlns:a16="http://schemas.microsoft.com/office/drawing/2014/main" id="{FC8B03BE-B699-B351-2AB8-FAFB8E03C79C}"/>
              </a:ext>
            </a:extLst>
          </p:cNvPr>
          <p:cNvGrpSpPr/>
          <p:nvPr/>
        </p:nvGrpSpPr>
        <p:grpSpPr>
          <a:xfrm>
            <a:off x="504029" y="1802365"/>
            <a:ext cx="7029918" cy="1404621"/>
            <a:chOff x="498905" y="4988415"/>
            <a:chExt cx="7029918" cy="1404621"/>
          </a:xfrm>
        </p:grpSpPr>
        <p:pic>
          <p:nvPicPr>
            <p:cNvPr id="6" name="Picture 2" descr="https://www.j-3s.com/J3S/guid/%E3%82%AC%E3%82%A4%E3%83%80%E3%83%B3%E3%82%B9/ds_22_jadv_shinjukuminami_01.jpg">
              <a:extLst>
                <a:ext uri="{FF2B5EF4-FFF2-40B4-BE49-F238E27FC236}">
                  <a16:creationId xmlns:a16="http://schemas.microsoft.com/office/drawing/2014/main" id="{F04D8F50-4058-3864-95D8-BF74BDBF9F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05" y="5169036"/>
              <a:ext cx="1723944" cy="1224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67">
              <a:extLst>
                <a:ext uri="{FF2B5EF4-FFF2-40B4-BE49-F238E27FC236}">
                  <a16:creationId xmlns:a16="http://schemas.microsoft.com/office/drawing/2014/main" id="{5FB116EE-ECFE-2A3E-EEC7-6D621C3485FD}"/>
                </a:ext>
              </a:extLst>
            </p:cNvPr>
            <p:cNvSpPr txBox="1">
              <a:spLocks noChangeArrowheads="1"/>
            </p:cNvSpPr>
            <p:nvPr/>
          </p:nvSpPr>
          <p:spPr bwMode="auto">
            <a:xfrm>
              <a:off x="498905" y="4988415"/>
              <a:ext cx="6553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20000"/>
                </a:spcBef>
                <a:defRPr/>
              </a:pPr>
              <a:r>
                <a:rPr lang="ja-JP" altLang="en-US" sz="700" dirty="0">
                  <a:solidFill>
                    <a:srgbClr val="000000"/>
                  </a:solidFill>
                  <a:latin typeface="BIZ UDPゴシック" panose="020B0400000000000000" pitchFamily="50" charset="-128"/>
                  <a:ea typeface="BIZ UDPゴシック" panose="020B0400000000000000" pitchFamily="50" charset="-128"/>
                </a:rPr>
                <a:t>新宿駅南口</a:t>
              </a:r>
            </a:p>
          </p:txBody>
        </p:sp>
        <p:sp>
          <p:nvSpPr>
            <p:cNvPr id="12" name="テキスト ボックス 70">
              <a:extLst>
                <a:ext uri="{FF2B5EF4-FFF2-40B4-BE49-F238E27FC236}">
                  <a16:creationId xmlns:a16="http://schemas.microsoft.com/office/drawing/2014/main" id="{6208062A-8FD2-16BD-4184-B883DE578811}"/>
                </a:ext>
              </a:extLst>
            </p:cNvPr>
            <p:cNvSpPr txBox="1">
              <a:spLocks noChangeArrowheads="1"/>
            </p:cNvSpPr>
            <p:nvPr/>
          </p:nvSpPr>
          <p:spPr bwMode="auto">
            <a:xfrm>
              <a:off x="4034837" y="4988415"/>
              <a:ext cx="11458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20000"/>
                </a:spcBef>
                <a:defRPr/>
              </a:pPr>
              <a:r>
                <a:rPr lang="ja-JP" altLang="en-US" sz="700" dirty="0">
                  <a:solidFill>
                    <a:srgbClr val="000000"/>
                  </a:solidFill>
                  <a:latin typeface="BIZ UDPゴシック" panose="020B0400000000000000" pitchFamily="50" charset="-128"/>
                  <a:ea typeface="BIZ UDPゴシック" panose="020B0400000000000000" pitchFamily="50" charset="-128"/>
                </a:rPr>
                <a:t>東京駅京葉通路</a:t>
              </a:r>
            </a:p>
          </p:txBody>
        </p:sp>
        <p:sp>
          <p:nvSpPr>
            <p:cNvPr id="13" name="テキスト ボックス 69">
              <a:extLst>
                <a:ext uri="{FF2B5EF4-FFF2-40B4-BE49-F238E27FC236}">
                  <a16:creationId xmlns:a16="http://schemas.microsoft.com/office/drawing/2014/main" id="{DA8F8169-1FCC-FE36-D5B3-3FFFD76422A1}"/>
                </a:ext>
              </a:extLst>
            </p:cNvPr>
            <p:cNvSpPr txBox="1">
              <a:spLocks noChangeArrowheads="1"/>
            </p:cNvSpPr>
            <p:nvPr/>
          </p:nvSpPr>
          <p:spPr bwMode="auto">
            <a:xfrm>
              <a:off x="5797562" y="4988415"/>
              <a:ext cx="12410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20000"/>
                </a:spcBef>
                <a:defRPr/>
              </a:pPr>
              <a:r>
                <a:rPr lang="ja-JP" altLang="en-US" sz="700" dirty="0">
                  <a:solidFill>
                    <a:srgbClr val="000000"/>
                  </a:solidFill>
                  <a:latin typeface="BIZ UDPゴシック" panose="020B0400000000000000" pitchFamily="50" charset="-128"/>
                  <a:ea typeface="BIZ UDPゴシック" panose="020B0400000000000000" pitchFamily="50" charset="-128"/>
                </a:rPr>
                <a:t>秋葉原駅新電気街口</a:t>
              </a:r>
            </a:p>
          </p:txBody>
        </p:sp>
        <p:sp>
          <p:nvSpPr>
            <p:cNvPr id="14" name="テキスト ボックス 69">
              <a:extLst>
                <a:ext uri="{FF2B5EF4-FFF2-40B4-BE49-F238E27FC236}">
                  <a16:creationId xmlns:a16="http://schemas.microsoft.com/office/drawing/2014/main" id="{8BE944BB-CD1A-50E9-735E-0A15E28D84C4}"/>
                </a:ext>
              </a:extLst>
            </p:cNvPr>
            <p:cNvSpPr txBox="1">
              <a:spLocks noChangeArrowheads="1"/>
            </p:cNvSpPr>
            <p:nvPr/>
          </p:nvSpPr>
          <p:spPr bwMode="auto">
            <a:xfrm>
              <a:off x="2261680" y="4988415"/>
              <a:ext cx="6939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20000"/>
                </a:spcBef>
                <a:defRPr/>
              </a:pPr>
              <a:r>
                <a:rPr lang="ja-JP" altLang="en-US" sz="700" dirty="0">
                  <a:solidFill>
                    <a:srgbClr val="000000"/>
                  </a:solidFill>
                  <a:latin typeface="BIZ UDPゴシック" panose="020B0400000000000000" pitchFamily="50" charset="-128"/>
                  <a:ea typeface="BIZ UDPゴシック" panose="020B0400000000000000" pitchFamily="50" charset="-128"/>
                </a:rPr>
                <a:t>品川駅</a:t>
              </a:r>
            </a:p>
          </p:txBody>
        </p:sp>
        <p:pic>
          <p:nvPicPr>
            <p:cNvPr id="62" name="Picture 4" descr="https://www.j-3s.com/J3S/guid/%E3%82%AC%E3%82%A4%E3%83%80%E3%83%B3%E3%82%B9/ds_22_jadv_shinagawa-chuo_01.jpg">
              <a:extLst>
                <a:ext uri="{FF2B5EF4-FFF2-40B4-BE49-F238E27FC236}">
                  <a16:creationId xmlns:a16="http://schemas.microsoft.com/office/drawing/2014/main" id="{03E27C98-C09F-E36C-9609-F45F8602AA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1681" y="5169036"/>
              <a:ext cx="1726375"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https://www.j-3s.com/J3S/guid/%E3%82%AC%E3%82%A4%E3%83%80%E3%83%B3%E3%82%B9/ds_22_jadv_tokyo-keiyo-turo_01.jpg">
              <a:extLst>
                <a:ext uri="{FF2B5EF4-FFF2-40B4-BE49-F238E27FC236}">
                  <a16:creationId xmlns:a16="http://schemas.microsoft.com/office/drawing/2014/main" id="{EB718CD5-F592-5789-F2C2-1EB1A419D4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4837" y="5169036"/>
              <a:ext cx="1731257"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https://www.j-3s.com/J3S/guid/%E3%82%AC%E3%82%A4%E3%83%80%E3%83%B3%E3%82%B9/ds_22_jadv_akihabara-shindenki_01.jpg">
              <a:extLst>
                <a:ext uri="{FF2B5EF4-FFF2-40B4-BE49-F238E27FC236}">
                  <a16:creationId xmlns:a16="http://schemas.microsoft.com/office/drawing/2014/main" id="{7E0F56F5-0CA4-A3C2-21A0-1026F891F7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562" y="5169036"/>
              <a:ext cx="1731261" cy="122400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 Box 20">
            <a:extLst>
              <a:ext uri="{FF2B5EF4-FFF2-40B4-BE49-F238E27FC236}">
                <a16:creationId xmlns:a16="http://schemas.microsoft.com/office/drawing/2014/main" id="{C504F1CE-C169-893D-5DC3-D1E7B308D714}"/>
              </a:ext>
            </a:extLst>
          </p:cNvPr>
          <p:cNvSpPr txBox="1">
            <a:spLocks noChangeArrowheads="1"/>
          </p:cNvSpPr>
          <p:nvPr/>
        </p:nvSpPr>
        <p:spPr bwMode="auto">
          <a:xfrm>
            <a:off x="498905" y="564737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spcAft>
                <a:spcPts val="0"/>
              </a:spcAft>
              <a:defRPr/>
            </a:pPr>
            <a:r>
              <a:rPr lang="en-US" altLang="ja-JP" sz="700" b="1" dirty="0">
                <a:solidFill>
                  <a:schemeClr val="tx1">
                    <a:lumMod val="85000"/>
                    <a:lumOff val="15000"/>
                  </a:schemeClr>
                </a:solidFill>
                <a:latin typeface="BIZ UDPゴシック" panose="020B0400000000000000" pitchFamily="50" charset="-128"/>
                <a:ea typeface="BIZ UDPゴシック" panose="020B0400000000000000" pitchFamily="50" charset="-128"/>
              </a:rPr>
              <a:t>2024/1/26</a:t>
            </a:r>
            <a:r>
              <a:rPr lang="ja-JP" altLang="en-US" sz="700" b="1" dirty="0">
                <a:solidFill>
                  <a:schemeClr val="tx1">
                    <a:lumMod val="85000"/>
                    <a:lumOff val="15000"/>
                  </a:schemeClr>
                </a:solidFill>
                <a:latin typeface="BIZ UDPゴシック" panose="020B0400000000000000" pitchFamily="50" charset="-128"/>
                <a:ea typeface="BIZ UDPゴシック" panose="020B0400000000000000" pitchFamily="50" charset="-128"/>
              </a:rPr>
              <a:t>現在の媒体情報です。</a:t>
            </a:r>
          </a:p>
          <a:p>
            <a:pPr eaLnBrk="1" fontAlgn="auto" hangingPunct="1">
              <a:spcAft>
                <a:spcPts val="0"/>
              </a:spcAft>
              <a:defRPr/>
            </a:pPr>
            <a:r>
              <a:rPr lang="ja-JP" altLang="en-US" sz="700" b="1" dirty="0">
                <a:solidFill>
                  <a:schemeClr val="tx1">
                    <a:lumMod val="85000"/>
                    <a:lumOff val="15000"/>
                  </a:schemeClr>
                </a:solidFill>
                <a:latin typeface="BIZ UDPゴシック" panose="020B0400000000000000" pitchFamily="50" charset="-128"/>
                <a:ea typeface="BIZ UDPゴシック" panose="020B0400000000000000" pitchFamily="50" charset="-128"/>
              </a:rPr>
              <a:t>情報内容は変更される場合がありますので、ご了承ください。　</a:t>
            </a:r>
            <a:r>
              <a:rPr lang="en-US" altLang="ja-JP" sz="7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7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p>
        </p:txBody>
      </p:sp>
      <p:graphicFrame>
        <p:nvGraphicFramePr>
          <p:cNvPr id="66" name="表 68">
            <a:extLst>
              <a:ext uri="{FF2B5EF4-FFF2-40B4-BE49-F238E27FC236}">
                <a16:creationId xmlns:a16="http://schemas.microsoft.com/office/drawing/2014/main" id="{2FDD4A88-3A6D-E391-4075-7C604463DA9C}"/>
              </a:ext>
            </a:extLst>
          </p:cNvPr>
          <p:cNvGraphicFramePr>
            <a:graphicFrameLocks noGrp="1"/>
          </p:cNvGraphicFramePr>
          <p:nvPr>
            <p:extLst>
              <p:ext uri="{D42A27DB-BD31-4B8C-83A1-F6EECF244321}">
                <p14:modId xmlns:p14="http://schemas.microsoft.com/office/powerpoint/2010/main" val="2436458685"/>
              </p:ext>
            </p:extLst>
          </p:nvPr>
        </p:nvGraphicFramePr>
        <p:xfrm>
          <a:off x="498905" y="3282899"/>
          <a:ext cx="8011721" cy="2339171"/>
        </p:xfrm>
        <a:graphic>
          <a:graphicData uri="http://schemas.openxmlformats.org/drawingml/2006/table">
            <a:tbl>
              <a:tblPr firstRow="1" bandRow="1">
                <a:tableStyleId>{5C22544A-7EE6-4342-B048-85BDC9FD1C3A}</a:tableStyleId>
              </a:tblPr>
              <a:tblGrid>
                <a:gridCol w="1224276">
                  <a:extLst>
                    <a:ext uri="{9D8B030D-6E8A-4147-A177-3AD203B41FA5}">
                      <a16:colId xmlns:a16="http://schemas.microsoft.com/office/drawing/2014/main" val="3746922285"/>
                    </a:ext>
                  </a:extLst>
                </a:gridCol>
                <a:gridCol w="6787445">
                  <a:extLst>
                    <a:ext uri="{9D8B030D-6E8A-4147-A177-3AD203B41FA5}">
                      <a16:colId xmlns:a16="http://schemas.microsoft.com/office/drawing/2014/main" val="2978525474"/>
                    </a:ext>
                  </a:extLst>
                </a:gridCol>
              </a:tblGrid>
              <a:tr h="892861">
                <a:tc>
                  <a:txBody>
                    <a:bodyPr/>
                    <a:lstStyle/>
                    <a:p>
                      <a:pPr algn="just"/>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■掲出駅</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東京（京葉通路･丸の内地下連絡通路･新幹線北乗換口･新幹線南乗換口）、品川、上野、秋葉原、</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新宿（東口･南口･甲州街道改札）、池袋、有楽町、高輪ゲートウェイ、恵比寿、五反田、吉祥寺、八王子</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巣鴨、大宮、浦和、横浜（中央通路＋南改札内･</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JR</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横浜タワーアトリウム）、桜木町、赤羽、西武 高田馬場</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3867852"/>
                  </a:ext>
                </a:extLst>
              </a:tr>
              <a:tr h="291169">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■設置面数</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19</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駅　</a:t>
                      </a:r>
                      <a:r>
                        <a:rPr lang="en-US" altLang="ja-JP" sz="1050" dirty="0">
                          <a:solidFill>
                            <a:schemeClr val="tx1">
                              <a:lumMod val="85000"/>
                              <a:lumOff val="15000"/>
                            </a:schemeClr>
                          </a:solidFill>
                          <a:latin typeface="BIZ UDPゴシック" panose="020B0400000000000000" pitchFamily="50" charset="-128"/>
                          <a:ea typeface="BIZ UDPゴシック" panose="020B0400000000000000" pitchFamily="50" charset="-128"/>
                        </a:rPr>
                        <a:t>236</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面 </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詳細は右記</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481498"/>
                  </a:ext>
                </a:extLst>
              </a:tr>
              <a:tr h="291169">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■画面サイズ</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90</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70</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65</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60</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52</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インチ縦型液晶ディスプレイ</a:t>
                      </a:r>
                      <a:endPar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555882"/>
                  </a:ext>
                </a:extLst>
              </a:tr>
              <a:tr h="291169">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■媒体稼働時間</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5:00</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24:00</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　</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19</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時間</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893513"/>
                  </a:ext>
                </a:extLst>
              </a:tr>
              <a:tr h="291169">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■仕様</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枠</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15</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秒（</a:t>
                      </a:r>
                      <a:r>
                        <a:rPr kumimoji="1" lang="en-US" altLang="ja-JP"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6</a:t>
                      </a:r>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分ロール）</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835420"/>
                  </a:ext>
                </a:extLst>
              </a:tr>
              <a:tr h="281634">
                <a:tc>
                  <a:txBody>
                    <a:bodyPr/>
                    <a:lstStyle/>
                    <a:p>
                      <a:pPr algn="l"/>
                      <a:r>
                        <a:rPr kumimoji="1" lang="ja-JP" altLang="en-US" sz="1050" b="0" dirty="0">
                          <a:solidFill>
                            <a:schemeClr val="tx1">
                              <a:lumMod val="85000"/>
                              <a:lumOff val="15000"/>
                            </a:schemeClr>
                          </a:solidFill>
                          <a:latin typeface="BIZ UDPゴシック" panose="020B0400000000000000" pitchFamily="50" charset="-128"/>
                          <a:ea typeface="BIZ UDPゴシック" panose="020B0400000000000000" pitchFamily="50" charset="-128"/>
                        </a:rPr>
                        <a:t>■意匠種別</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静止画（</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JPG</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）または動画（</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WMV</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r>
                        <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MPEG-4</a:t>
                      </a:r>
                      <a:r>
                        <a:rPr kumimoji="1" lang="ja-JP" altLang="en-US"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rPr>
                        <a:t>）</a:t>
                      </a:r>
                      <a:endParaRPr kumimoji="1" lang="en-US" altLang="ja-JP" sz="105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317578"/>
                  </a:ext>
                </a:extLst>
              </a:tr>
            </a:tbl>
          </a:graphicData>
        </a:graphic>
      </p:graphicFrame>
      <p:sp>
        <p:nvSpPr>
          <p:cNvPr id="68" name="テキスト ボックス 67">
            <a:extLst>
              <a:ext uri="{FF2B5EF4-FFF2-40B4-BE49-F238E27FC236}">
                <a16:creationId xmlns:a16="http://schemas.microsoft.com/office/drawing/2014/main" id="{8D78ED81-2EB9-6B00-513F-684B87451233}"/>
              </a:ext>
            </a:extLst>
          </p:cNvPr>
          <p:cNvSpPr txBox="1"/>
          <p:nvPr/>
        </p:nvSpPr>
        <p:spPr>
          <a:xfrm>
            <a:off x="1678563" y="3860560"/>
            <a:ext cx="6098864" cy="307777"/>
          </a:xfrm>
          <a:prstGeom prst="rect">
            <a:avLst/>
          </a:prstGeom>
          <a:noFill/>
        </p:spPr>
        <p:txBody>
          <a:bodyPr wrap="square">
            <a:spAutoFit/>
          </a:bodyPr>
          <a:lstStyle/>
          <a:p>
            <a:r>
              <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pitchFamily="50" charset="-128"/>
              </a:rPr>
              <a:t>※</a:t>
            </a:r>
            <a:r>
              <a:rPr lang="ja-JP" altLang="en-US"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メイリオ" pitchFamily="50" charset="-128"/>
              </a:rPr>
              <a:t>ステーションネットワークには</a:t>
            </a:r>
            <a:r>
              <a:rPr lang="ja-JP" altLang="en-US"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Times New Roman" pitchFamily="18" charset="0"/>
              </a:rPr>
              <a:t>新宿駅南口・甲州街道改札も含みますが、新宿エリアにある　商業施設の放映はできません</a:t>
            </a:r>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Times New Roman" pitchFamily="18" charset="0"/>
            </a:endParaRPr>
          </a:p>
          <a:p>
            <a:r>
              <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700" dirty="0">
                <a:solidFill>
                  <a:schemeClr val="tx1">
                    <a:lumMod val="85000"/>
                    <a:lumOff val="15000"/>
                  </a:schemeClr>
                </a:solidFill>
                <a:latin typeface="BIZ UDPゴシック" panose="020B0400000000000000" pitchFamily="50" charset="-128"/>
                <a:ea typeface="BIZ UDPゴシック" panose="020B0400000000000000" pitchFamily="50" charset="-128"/>
              </a:rPr>
              <a:t>新宿駅南口・甲州街道改札について、広告主様がルミネ新宿店内にあるテナント様の場合、新宿エリアにおける他の商業施設の告知はできません</a:t>
            </a:r>
          </a:p>
        </p:txBody>
      </p:sp>
      <p:sp>
        <p:nvSpPr>
          <p:cNvPr id="3" name="Rectangle 21">
            <a:extLst>
              <a:ext uri="{FF2B5EF4-FFF2-40B4-BE49-F238E27FC236}">
                <a16:creationId xmlns:a16="http://schemas.microsoft.com/office/drawing/2014/main" id="{D1C5B455-41E5-50B9-C1C7-49366B688ABD}"/>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AD</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ビジョン　ステーションネットワーク</a:t>
            </a:r>
          </a:p>
        </p:txBody>
      </p:sp>
      <p:sp>
        <p:nvSpPr>
          <p:cNvPr id="5" name="四角形: 角を丸くする 4">
            <a:extLst>
              <a:ext uri="{FF2B5EF4-FFF2-40B4-BE49-F238E27FC236}">
                <a16:creationId xmlns:a16="http://schemas.microsoft.com/office/drawing/2014/main" id="{B9411660-D6AC-F7CD-1101-66DECFB3578D}"/>
              </a:ext>
            </a:extLst>
          </p:cNvPr>
          <p:cNvSpPr/>
          <p:nvPr/>
        </p:nvSpPr>
        <p:spPr bwMode="auto">
          <a:xfrm>
            <a:off x="11149829" y="31222"/>
            <a:ext cx="943827" cy="579359"/>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JR</a:t>
            </a:r>
            <a:r>
              <a:rPr kumimoji="0" lang="ja-JP" altLang="en-US" sz="2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東</a:t>
            </a:r>
          </a:p>
        </p:txBody>
      </p:sp>
      <p:pic>
        <p:nvPicPr>
          <p:cNvPr id="4" name="図 2" descr="ダイアグラム, レーダー チャート&#10;&#10;中程度の精度で自動的に生成された説明">
            <a:extLst>
              <a:ext uri="{FF2B5EF4-FFF2-40B4-BE49-F238E27FC236}">
                <a16:creationId xmlns:a16="http://schemas.microsoft.com/office/drawing/2014/main" id="{237F360F-CB69-2272-A7B8-59A913D1FD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9133" y="781355"/>
            <a:ext cx="2291326" cy="2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25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45B753B-5CF9-0C81-290B-E2D9297A1915}"/>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ja-JP" altLang="en-US" sz="2800" dirty="0"/>
              <a:t>２</a:t>
            </a:r>
            <a:r>
              <a:rPr kumimoji="1" lang="ja-JP" altLang="en-US" sz="2800" dirty="0"/>
              <a:t>、</a:t>
            </a:r>
            <a:r>
              <a:rPr kumimoji="1" lang="en-US" altLang="ja-JP" sz="2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Plan</a:t>
            </a:r>
            <a:r>
              <a:rPr lang="ja-JP" altLang="en-US" sz="2400" kern="1200" dirty="0">
                <a:solidFill>
                  <a:prstClr val="white"/>
                </a:solidFill>
              </a:rPr>
              <a:t>　</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媒体料金</a:t>
            </a:r>
            <a:r>
              <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4605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　</a:t>
            </a:r>
            <a:r>
              <a:rPr lang="ja-JP" altLang="en-US" sz="2000" kern="1200" dirty="0"/>
              <a:t>商品一覧</a:t>
            </a:r>
            <a:endParaRPr lang="ja-JP" altLang="en-US" sz="2400" kern="1200" dirty="0"/>
          </a:p>
        </p:txBody>
      </p:sp>
      <p:graphicFrame>
        <p:nvGraphicFramePr>
          <p:cNvPr id="7" name="表 8">
            <a:extLst>
              <a:ext uri="{FF2B5EF4-FFF2-40B4-BE49-F238E27FC236}">
                <a16:creationId xmlns:a16="http://schemas.microsoft.com/office/drawing/2014/main" id="{FB183D24-BBA7-2EAF-1C7A-22009C5799F4}"/>
              </a:ext>
            </a:extLst>
          </p:cNvPr>
          <p:cNvGraphicFramePr>
            <a:graphicFrameLocks noGrp="1"/>
          </p:cNvGraphicFramePr>
          <p:nvPr>
            <p:extLst>
              <p:ext uri="{D42A27DB-BD31-4B8C-83A1-F6EECF244321}">
                <p14:modId xmlns:p14="http://schemas.microsoft.com/office/powerpoint/2010/main" val="1800959193"/>
              </p:ext>
            </p:extLst>
          </p:nvPr>
        </p:nvGraphicFramePr>
        <p:xfrm>
          <a:off x="708280" y="776080"/>
          <a:ext cx="10877040" cy="4000275"/>
        </p:xfrm>
        <a:graphic>
          <a:graphicData uri="http://schemas.openxmlformats.org/drawingml/2006/table">
            <a:tbl>
              <a:tblPr firstRow="1" bandRow="1">
                <a:tableStyleId>{3C2FFA5D-87B4-456A-9821-1D502468CF0F}</a:tableStyleId>
              </a:tblPr>
              <a:tblGrid>
                <a:gridCol w="3239117">
                  <a:extLst>
                    <a:ext uri="{9D8B030D-6E8A-4147-A177-3AD203B41FA5}">
                      <a16:colId xmlns:a16="http://schemas.microsoft.com/office/drawing/2014/main" val="459791885"/>
                    </a:ext>
                  </a:extLst>
                </a:gridCol>
                <a:gridCol w="3756343">
                  <a:extLst>
                    <a:ext uri="{9D8B030D-6E8A-4147-A177-3AD203B41FA5}">
                      <a16:colId xmlns:a16="http://schemas.microsoft.com/office/drawing/2014/main" val="2376204573"/>
                    </a:ext>
                  </a:extLst>
                </a:gridCol>
                <a:gridCol w="3881580">
                  <a:extLst>
                    <a:ext uri="{9D8B030D-6E8A-4147-A177-3AD203B41FA5}">
                      <a16:colId xmlns:a16="http://schemas.microsoft.com/office/drawing/2014/main" val="1008310509"/>
                    </a:ext>
                  </a:extLst>
                </a:gridCol>
              </a:tblGrid>
              <a:tr h="705555">
                <a:tc>
                  <a:txBody>
                    <a:bodyPr/>
                    <a:lstStyle/>
                    <a:p>
                      <a:pPr algn="ctr"/>
                      <a:r>
                        <a:rPr kumimoji="1" lang="ja-JP" altLang="en-US" sz="1600" dirty="0"/>
                        <a:t>商品</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tc>
                  <a:txBody>
                    <a:bodyPr/>
                    <a:lstStyle/>
                    <a:p>
                      <a:pPr algn="ctr"/>
                      <a:r>
                        <a:rPr kumimoji="1" lang="ja-JP" altLang="en-US" sz="1600" dirty="0"/>
                        <a:t>対象商品</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tc>
                  <a:txBody>
                    <a:bodyPr/>
                    <a:lstStyle/>
                    <a:p>
                      <a:pPr algn="ctr"/>
                      <a:r>
                        <a:rPr kumimoji="1" lang="ja-JP" altLang="en-US" sz="1600" dirty="0"/>
                        <a:t>説明</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3320586320"/>
                  </a:ext>
                </a:extLst>
              </a:tr>
              <a:tr h="74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u="sng" dirty="0">
                          <a:solidFill>
                            <a:schemeClr val="tx1">
                              <a:lumMod val="85000"/>
                              <a:lumOff val="15000"/>
                            </a:schemeClr>
                          </a:solidFill>
                        </a:rPr>
                        <a:t>Plan</a:t>
                      </a:r>
                      <a:r>
                        <a:rPr lang="ja-JP" altLang="en-US" sz="1600" b="1" u="sng" dirty="0">
                          <a:solidFill>
                            <a:schemeClr val="tx1">
                              <a:lumMod val="85000"/>
                              <a:lumOff val="15000"/>
                            </a:schemeClr>
                          </a:solidFill>
                        </a:rPr>
                        <a:t>①：インプレッション型販売</a:t>
                      </a:r>
                      <a:endParaRPr lang="en-US" altLang="ja-JP" sz="16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pPr algn="l"/>
                      <a:r>
                        <a:rPr kumimoji="1" lang="ja-JP" altLang="en-US" sz="1600" dirty="0"/>
                        <a:t>・トレインチャンネルスポット</a:t>
                      </a:r>
                      <a:r>
                        <a:rPr kumimoji="1" lang="en-US" altLang="ja-JP" sz="1600" dirty="0"/>
                        <a:t>CM</a:t>
                      </a:r>
                      <a:r>
                        <a:rPr kumimoji="1" lang="ja-JP" altLang="en-US" sz="1600" dirty="0"/>
                        <a:t>全線セット</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・中づり単線シングル</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r>
                        <a:rPr lang="ja-JP" altLang="en-US" sz="1600" dirty="0"/>
                        <a:t>配信予算からインプレッションを算出し期間内にそのインプレッションを保証する販売</a:t>
                      </a:r>
                      <a:endParaRPr kumimoji="1" lang="ja-JP"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795616196"/>
                  </a:ext>
                </a:extLst>
              </a:tr>
              <a:tr h="74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u="sng" dirty="0">
                          <a:solidFill>
                            <a:schemeClr val="tx1">
                              <a:lumMod val="85000"/>
                              <a:lumOff val="15000"/>
                            </a:schemeClr>
                          </a:solidFill>
                        </a:rPr>
                        <a:t>Plan</a:t>
                      </a:r>
                      <a:r>
                        <a:rPr lang="ja-JP" altLang="en-US" sz="1600" b="1" u="sng" dirty="0">
                          <a:solidFill>
                            <a:schemeClr val="tx1">
                              <a:lumMod val="85000"/>
                              <a:lumOff val="15000"/>
                            </a:schemeClr>
                          </a:solidFill>
                        </a:rPr>
                        <a:t>②：フレキシブル配信</a:t>
                      </a:r>
                      <a:endParaRPr lang="en-US" altLang="ja-JP" sz="16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rowSpan="2">
                  <a:txBody>
                    <a:bodyPr/>
                    <a:lstStyle/>
                    <a:p>
                      <a:pPr algn="l"/>
                      <a:r>
                        <a:rPr kumimoji="1" lang="ja-JP" altLang="en-US" sz="1600" dirty="0"/>
                        <a:t>・トレインチャンネルスポット</a:t>
                      </a:r>
                      <a:r>
                        <a:rPr kumimoji="1" lang="en-US" altLang="ja-JP" sz="1600" dirty="0"/>
                        <a:t>CM</a:t>
                      </a:r>
                      <a:r>
                        <a:rPr kumimoji="1" lang="ja-JP" altLang="en-US" sz="1600" dirty="0"/>
                        <a:t>全線セット</a:t>
                      </a:r>
                      <a:endParaRPr kumimoji="1" lang="en-US" altLang="ja-JP" sz="1600" dirty="0"/>
                    </a:p>
                    <a:p>
                      <a:pPr algn="l"/>
                      <a:r>
                        <a:rPr kumimoji="1" lang="ja-JP" altLang="en-US" sz="1600" dirty="0"/>
                        <a:t>・</a:t>
                      </a:r>
                      <a:r>
                        <a:rPr kumimoji="1" lang="en-US" altLang="ja-JP" sz="1600" dirty="0"/>
                        <a:t>J</a:t>
                      </a:r>
                      <a:r>
                        <a:rPr kumimoji="1" lang="ja-JP" altLang="en-US" sz="1600" dirty="0"/>
                        <a:t>・</a:t>
                      </a:r>
                      <a:r>
                        <a:rPr kumimoji="1" lang="en-US" altLang="ja-JP" sz="1600" dirty="0"/>
                        <a:t>AD</a:t>
                      </a:r>
                      <a:r>
                        <a:rPr kumimoji="1" lang="ja-JP" altLang="en-US" sz="1600" dirty="0"/>
                        <a:t>ビジョンステーションネットワーク</a:t>
                      </a:r>
                      <a:endParaRPr kumimoji="1" lang="en-US" altLang="ja-JP"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a:txBody>
                    <a:bodyPr/>
                    <a:lstStyle/>
                    <a:p>
                      <a:r>
                        <a:rPr lang="ja-JP" altLang="en-US" sz="1600" dirty="0"/>
                        <a:t>配信する期間・時間帯の指定が可能な予約型販売</a:t>
                      </a:r>
                      <a:endParaRPr kumimoji="1" lang="ja-JP"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1187056796"/>
                  </a:ext>
                </a:extLst>
              </a:tr>
              <a:tr h="74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u="sng" dirty="0">
                          <a:solidFill>
                            <a:schemeClr val="tx1">
                              <a:lumMod val="85000"/>
                              <a:lumOff val="15000"/>
                            </a:schemeClr>
                          </a:solidFill>
                        </a:rPr>
                        <a:t>Plan</a:t>
                      </a:r>
                      <a:r>
                        <a:rPr lang="ja-JP" altLang="en-US" sz="1600" b="1" u="sng" dirty="0">
                          <a:solidFill>
                            <a:schemeClr val="tx1">
                              <a:lumMod val="85000"/>
                              <a:lumOff val="15000"/>
                            </a:schemeClr>
                          </a:solidFill>
                        </a:rPr>
                        <a:t>③：フリースポット配信</a:t>
                      </a:r>
                      <a:endParaRPr lang="en-US" altLang="ja-JP" sz="16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tc v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D9F1"/>
                    </a:solidFill>
                  </a:tcPr>
                </a:tc>
                <a:tc>
                  <a:txBody>
                    <a:bodyPr/>
                    <a:lstStyle/>
                    <a:p>
                      <a:r>
                        <a:rPr lang="ja-JP" altLang="en-US" sz="1600" dirty="0"/>
                        <a:t>一定期間の出稿で通常料金以上の露出を保証する</a:t>
                      </a:r>
                      <a:endParaRPr kumimoji="1" lang="ja-JP"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3357260441"/>
                  </a:ext>
                </a:extLst>
              </a:tr>
              <a:tr h="74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u="sng" dirty="0">
                          <a:solidFill>
                            <a:schemeClr val="tx1">
                              <a:lumMod val="85000"/>
                              <a:lumOff val="15000"/>
                            </a:schemeClr>
                          </a:solidFill>
                        </a:rPr>
                        <a:t>Plan</a:t>
                      </a:r>
                      <a:r>
                        <a:rPr lang="ja-JP" altLang="en-US" sz="1600" b="1" u="sng" dirty="0">
                          <a:solidFill>
                            <a:schemeClr val="tx1">
                              <a:lumMod val="85000"/>
                              <a:lumOff val="15000"/>
                            </a:schemeClr>
                          </a:solidFill>
                        </a:rPr>
                        <a:t>④：フィックスド型販売</a:t>
                      </a:r>
                      <a:endParaRPr lang="en-US" altLang="ja-JP" sz="16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D9F1"/>
                    </a:solidFill>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・ドア横 首都圏全線セット</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面セット</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B</a:t>
                      </a:r>
                      <a:r>
                        <a:rPr kumimoji="1" lang="ja-JP" altLang="en-US" sz="1600" dirty="0">
                          <a:latin typeface="BIZ UDPゴシック" panose="020B0400000000000000" pitchFamily="50" charset="-128"/>
                          <a:ea typeface="BIZ UDPゴシック" panose="020B0400000000000000" pitchFamily="50" charset="-128"/>
                        </a:rPr>
                        <a:t>エリア </a:t>
                      </a:r>
                      <a:r>
                        <a:rPr kumimoji="1" lang="en-US" altLang="ja-JP" sz="1600" dirty="0">
                          <a:latin typeface="BIZ UDPゴシック" panose="020B0400000000000000" pitchFamily="50" charset="-128"/>
                          <a:ea typeface="BIZ UDPゴシック" panose="020B0400000000000000" pitchFamily="50" charset="-128"/>
                        </a:rPr>
                        <a:t>or C</a:t>
                      </a:r>
                      <a:r>
                        <a:rPr kumimoji="1" lang="ja-JP" altLang="en-US" sz="1600" dirty="0">
                          <a:latin typeface="BIZ UDPゴシック" panose="020B0400000000000000" pitchFamily="50" charset="-128"/>
                          <a:ea typeface="BIZ UDPゴシック" panose="020B0400000000000000" pitchFamily="50" charset="-128"/>
                        </a:rPr>
                        <a:t>エリア）</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・中づり 首都圏全線セットワイド</a:t>
                      </a:r>
                    </a:p>
                    <a:p>
                      <a:pPr algn="l"/>
                      <a:r>
                        <a:rPr kumimoji="1" lang="ja-JP" altLang="en-US" sz="1600" dirty="0">
                          <a:latin typeface="BIZ UDPゴシック" panose="020B0400000000000000" pitchFamily="50" charset="-128"/>
                          <a:ea typeface="BIZ UDPゴシック" panose="020B0400000000000000" pitchFamily="50" charset="-128"/>
                        </a:rPr>
                        <a:t>・まど上 首都圏全線セットワイド</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D9F1"/>
                    </a:solidFill>
                  </a:tcPr>
                </a:tc>
                <a:tc>
                  <a:txBody>
                    <a:bodyPr/>
                    <a:lstStyle/>
                    <a:p>
                      <a:r>
                        <a:rPr lang="ja-JP" altLang="en-US" sz="1600" dirty="0"/>
                        <a:t>掲出終了後に広告接触者レポートを提出する予約型販売</a:t>
                      </a:r>
                      <a:endParaRPr kumimoji="1" lang="ja-JP" altLang="en-US"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C6D9F1"/>
                    </a:solidFill>
                  </a:tcPr>
                </a:tc>
                <a:extLst>
                  <a:ext uri="{0D108BD9-81ED-4DB2-BD59-A6C34878D82A}">
                    <a16:rowId xmlns:a16="http://schemas.microsoft.com/office/drawing/2014/main" val="278253699"/>
                  </a:ext>
                </a:extLst>
              </a:tr>
            </a:tbl>
          </a:graphicData>
        </a:graphic>
      </p:graphicFrame>
      <p:pic>
        <p:nvPicPr>
          <p:cNvPr id="5" name="Picture 6" descr="https://www.j-3s.com/J3S/guid/%E3%82%AC%E3%82%A4%E3%83%80%E3%83%B3%E3%82%B9/ds_22_jadv_tokyo-keiyo-turo_01.jpg">
            <a:extLst>
              <a:ext uri="{FF2B5EF4-FFF2-40B4-BE49-F238E27FC236}">
                <a16:creationId xmlns:a16="http://schemas.microsoft.com/office/drawing/2014/main" id="{EC551B86-66DB-42FD-CB82-53D37111E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121" y="4965825"/>
            <a:ext cx="1485685" cy="1050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www.j-3s.com/J3S/guid/%E3%82%AC%E3%82%A4%E3%83%80%E3%83%B3%E3%82%B9/ds_22_jadv_akihabara-shindenki_01.jpg">
            <a:extLst>
              <a:ext uri="{FF2B5EF4-FFF2-40B4-BE49-F238E27FC236}">
                <a16:creationId xmlns:a16="http://schemas.microsoft.com/office/drawing/2014/main" id="{69B07C29-7CC3-7D1D-46CF-54C8FDF29E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352" y="5491015"/>
            <a:ext cx="1485688" cy="10503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j-3s.com/J3S/guid/%E3%82%AC%E3%82%A4%E3%83%80%E3%83%B3%E3%82%B9/ds_22_train-ch_01.jpg">
            <a:extLst>
              <a:ext uri="{FF2B5EF4-FFF2-40B4-BE49-F238E27FC236}">
                <a16:creationId xmlns:a16="http://schemas.microsoft.com/office/drawing/2014/main" id="{6711A06A-9836-3210-9887-A9597DB78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280" y="4965825"/>
            <a:ext cx="3201984" cy="1533751"/>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電車の模型&#10;&#10;低い精度で自動的に生成された説明">
            <a:extLst>
              <a:ext uri="{FF2B5EF4-FFF2-40B4-BE49-F238E27FC236}">
                <a16:creationId xmlns:a16="http://schemas.microsoft.com/office/drawing/2014/main" id="{26C86060-4F9E-5F7C-AFFD-4A1BAF7348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1012" y="5072990"/>
            <a:ext cx="1766840" cy="1324901"/>
          </a:xfrm>
          <a:prstGeom prst="rect">
            <a:avLst/>
          </a:prstGeom>
        </p:spPr>
      </p:pic>
      <p:pic>
        <p:nvPicPr>
          <p:cNvPr id="9" name="Picture 2">
            <a:extLst>
              <a:ext uri="{FF2B5EF4-FFF2-40B4-BE49-F238E27FC236}">
                <a16:creationId xmlns:a16="http://schemas.microsoft.com/office/drawing/2014/main" id="{5EE816F5-C3B9-9661-5AEF-9387863A54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3174" y="5070248"/>
            <a:ext cx="1666553" cy="132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2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①　インプレッション型販売</a:t>
            </a:r>
          </a:p>
        </p:txBody>
      </p:sp>
      <p:pic>
        <p:nvPicPr>
          <p:cNvPr id="4" name="Picture 2" descr="https://www.j-3s.com/J3S/guid/%E3%82%AC%E3%82%A4%E3%83%80%E3%83%B3%E3%82%B9/ds_22_train-ch_01.jpg">
            <a:extLst>
              <a:ext uri="{FF2B5EF4-FFF2-40B4-BE49-F238E27FC236}">
                <a16:creationId xmlns:a16="http://schemas.microsoft.com/office/drawing/2014/main" id="{6CB8A318-353A-AB99-FCD1-59021A3B8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6680" y="3644880"/>
            <a:ext cx="3898639" cy="18674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7F4A7C56-5DE0-63E3-1C3B-E70763FE12ED}"/>
              </a:ext>
            </a:extLst>
          </p:cNvPr>
          <p:cNvGrpSpPr/>
          <p:nvPr/>
        </p:nvGrpSpPr>
        <p:grpSpPr>
          <a:xfrm>
            <a:off x="534821" y="3643408"/>
            <a:ext cx="3280615" cy="1867734"/>
            <a:chOff x="610885" y="1450624"/>
            <a:chExt cx="4071018" cy="2317730"/>
          </a:xfrm>
        </p:grpSpPr>
        <p:pic>
          <p:nvPicPr>
            <p:cNvPr id="12" name="Picture 15" descr="C:\Users\sueyoshit\Desktop\E235系.jpg">
              <a:extLst>
                <a:ext uri="{FF2B5EF4-FFF2-40B4-BE49-F238E27FC236}">
                  <a16:creationId xmlns:a16="http://schemas.microsoft.com/office/drawing/2014/main" id="{0E8D0628-BBE8-46CB-EDB4-B1173D24E60C}"/>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6126" b="8092"/>
            <a:stretch/>
          </p:blipFill>
          <p:spPr bwMode="auto">
            <a:xfrm>
              <a:off x="610885" y="1450624"/>
              <a:ext cx="4071018" cy="231773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フリーフォーム: 図形 12">
              <a:extLst>
                <a:ext uri="{FF2B5EF4-FFF2-40B4-BE49-F238E27FC236}">
                  <a16:creationId xmlns:a16="http://schemas.microsoft.com/office/drawing/2014/main" id="{1B87B46A-F7C0-AF47-2DC0-F8FAFFD4C24B}"/>
                </a:ext>
              </a:extLst>
            </p:cNvPr>
            <p:cNvSpPr/>
            <p:nvPr/>
          </p:nvSpPr>
          <p:spPr bwMode="auto">
            <a:xfrm>
              <a:off x="3395663" y="1600200"/>
              <a:ext cx="388143" cy="402431"/>
            </a:xfrm>
            <a:custGeom>
              <a:avLst/>
              <a:gdLst>
                <a:gd name="connsiteX0" fmla="*/ 0 w 388143"/>
                <a:gd name="connsiteY0" fmla="*/ 157163 h 402431"/>
                <a:gd name="connsiteX1" fmla="*/ 50006 w 388143"/>
                <a:gd name="connsiteY1" fmla="*/ 402431 h 402431"/>
                <a:gd name="connsiteX2" fmla="*/ 388143 w 388143"/>
                <a:gd name="connsiteY2" fmla="*/ 302419 h 402431"/>
                <a:gd name="connsiteX3" fmla="*/ 330993 w 388143"/>
                <a:gd name="connsiteY3" fmla="*/ 0 h 402431"/>
                <a:gd name="connsiteX4" fmla="*/ 0 w 388143"/>
                <a:gd name="connsiteY4" fmla="*/ 157163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43" h="402431">
                  <a:moveTo>
                    <a:pt x="0" y="157163"/>
                  </a:moveTo>
                  <a:lnTo>
                    <a:pt x="50006" y="402431"/>
                  </a:lnTo>
                  <a:lnTo>
                    <a:pt x="388143" y="302419"/>
                  </a:lnTo>
                  <a:lnTo>
                    <a:pt x="330993" y="0"/>
                  </a:lnTo>
                  <a:lnTo>
                    <a:pt x="0" y="157163"/>
                  </a:lnTo>
                  <a:close/>
                </a:path>
              </a:pathLst>
            </a:custGeom>
            <a:solidFill>
              <a:srgbClr val="65DE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800" b="0" i="0" u="none" strike="noStrike" cap="none" normalizeH="0" baseline="0">
                <a:ln>
                  <a:noFill/>
                </a:ln>
                <a:solidFill>
                  <a:srgbClr val="000000"/>
                </a:solidFill>
                <a:effectLst/>
                <a:latin typeface="HG丸ｺﾞｼｯｸM-PRO" pitchFamily="49" charset="-128"/>
                <a:ea typeface="HG丸ｺﾞｼｯｸM-PRO" pitchFamily="49" charset="-128"/>
              </a:endParaRPr>
            </a:p>
          </p:txBody>
        </p:sp>
      </p:grpSp>
      <p:sp>
        <p:nvSpPr>
          <p:cNvPr id="14" name="Rectangle 21">
            <a:extLst>
              <a:ext uri="{FF2B5EF4-FFF2-40B4-BE49-F238E27FC236}">
                <a16:creationId xmlns:a16="http://schemas.microsoft.com/office/drawing/2014/main" id="{9CA128B4-8286-3758-14AB-42FCCCAF46D2}"/>
              </a:ext>
            </a:extLst>
          </p:cNvPr>
          <p:cNvSpPr>
            <a:spLocks noChangeArrowheads="1"/>
          </p:cNvSpPr>
          <p:nvPr/>
        </p:nvSpPr>
        <p:spPr bwMode="auto">
          <a:xfrm>
            <a:off x="498905" y="1267772"/>
            <a:ext cx="963930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山手線を含む、</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東日本の首都圏主要路線に搭載されているトレインチャンネルを</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保証型で購入いただけます。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5" name="表 15">
            <a:extLst>
              <a:ext uri="{FF2B5EF4-FFF2-40B4-BE49-F238E27FC236}">
                <a16:creationId xmlns:a16="http://schemas.microsoft.com/office/drawing/2014/main" id="{406151A9-1CEF-FC1E-6605-3ED62C447BB7}"/>
              </a:ext>
            </a:extLst>
          </p:cNvPr>
          <p:cNvGraphicFramePr>
            <a:graphicFrameLocks noGrp="1"/>
          </p:cNvGraphicFramePr>
          <p:nvPr>
            <p:extLst>
              <p:ext uri="{D42A27DB-BD31-4B8C-83A1-F6EECF244321}">
                <p14:modId xmlns:p14="http://schemas.microsoft.com/office/powerpoint/2010/main" val="1852805695"/>
              </p:ext>
            </p:extLst>
          </p:nvPr>
        </p:nvGraphicFramePr>
        <p:xfrm>
          <a:off x="498904" y="1677737"/>
          <a:ext cx="7963291" cy="1852890"/>
        </p:xfrm>
        <a:graphic>
          <a:graphicData uri="http://schemas.openxmlformats.org/drawingml/2006/table">
            <a:tbl>
              <a:tblPr firstRow="1" bandRow="1">
                <a:tableStyleId>{073A0DAA-6AF3-43AB-8588-CEC1D06C72B9}</a:tableStyleId>
              </a:tblPr>
              <a:tblGrid>
                <a:gridCol w="1827596">
                  <a:extLst>
                    <a:ext uri="{9D8B030D-6E8A-4147-A177-3AD203B41FA5}">
                      <a16:colId xmlns:a16="http://schemas.microsoft.com/office/drawing/2014/main" val="1764577491"/>
                    </a:ext>
                  </a:extLst>
                </a:gridCol>
                <a:gridCol w="1656570">
                  <a:extLst>
                    <a:ext uri="{9D8B030D-6E8A-4147-A177-3AD203B41FA5}">
                      <a16:colId xmlns:a16="http://schemas.microsoft.com/office/drawing/2014/main" val="1960005222"/>
                    </a:ext>
                  </a:extLst>
                </a:gridCol>
                <a:gridCol w="1571732">
                  <a:extLst>
                    <a:ext uri="{9D8B030D-6E8A-4147-A177-3AD203B41FA5}">
                      <a16:colId xmlns:a16="http://schemas.microsoft.com/office/drawing/2014/main" val="2433522427"/>
                    </a:ext>
                  </a:extLst>
                </a:gridCol>
                <a:gridCol w="1530648">
                  <a:extLst>
                    <a:ext uri="{9D8B030D-6E8A-4147-A177-3AD203B41FA5}">
                      <a16:colId xmlns:a16="http://schemas.microsoft.com/office/drawing/2014/main" val="3218667439"/>
                    </a:ext>
                  </a:extLst>
                </a:gridCol>
                <a:gridCol w="1376745">
                  <a:extLst>
                    <a:ext uri="{9D8B030D-6E8A-4147-A177-3AD203B41FA5}">
                      <a16:colId xmlns:a16="http://schemas.microsoft.com/office/drawing/2014/main" val="857277250"/>
                    </a:ext>
                  </a:extLst>
                </a:gridCol>
              </a:tblGrid>
              <a:tr h="589556">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対象媒体</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広告料金</a:t>
                      </a:r>
                      <a:r>
                        <a:rPr kumimoji="1" lang="en-US" altLang="ja-JP" sz="900" dirty="0">
                          <a:latin typeface="BIZ UDPゴシック" panose="020B0400000000000000" pitchFamily="50" charset="-128"/>
                          <a:ea typeface="BIZ UDPゴシック" panose="020B0400000000000000" pitchFamily="50" charset="-128"/>
                        </a:rPr>
                        <a:t>※1</a:t>
                      </a:r>
                      <a:endParaRPr kumimoji="1" lang="ja-JP" altLang="en-US" sz="12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en-US" altLang="ja-JP" sz="1200" dirty="0">
                          <a:latin typeface="BIZ UDPゴシック" panose="020B0400000000000000" pitchFamily="50" charset="-128"/>
                          <a:ea typeface="BIZ UDPゴシック" panose="020B0400000000000000" pitchFamily="50" charset="-128"/>
                        </a:rPr>
                        <a:t>imp</a:t>
                      </a:r>
                      <a:r>
                        <a:rPr kumimoji="1" lang="ja-JP" altLang="en-US" sz="1200" dirty="0">
                          <a:latin typeface="BIZ UDPゴシック" panose="020B0400000000000000" pitchFamily="50" charset="-128"/>
                          <a:ea typeface="BIZ UDPゴシック" panose="020B0400000000000000" pitchFamily="50" charset="-128"/>
                        </a:rPr>
                        <a:t>単価</a:t>
                      </a:r>
                      <a:endParaRPr kumimoji="1" lang="en-US" altLang="ja-JP" sz="12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en-US" altLang="ja-JP" sz="1200" dirty="0">
                          <a:latin typeface="BIZ UDPゴシック" panose="020B0400000000000000" pitchFamily="50" charset="-128"/>
                          <a:ea typeface="BIZ UDPゴシック" panose="020B0400000000000000" pitchFamily="50" charset="-128"/>
                        </a:rPr>
                        <a:t>imp</a:t>
                      </a:r>
                      <a:r>
                        <a:rPr kumimoji="1" lang="ja-JP" altLang="en-US" sz="1200" dirty="0">
                          <a:latin typeface="BIZ UDPゴシック" panose="020B0400000000000000" pitchFamily="50" charset="-128"/>
                          <a:ea typeface="BIZ UDPゴシック" panose="020B0400000000000000" pitchFamily="50" charset="-128"/>
                        </a:rPr>
                        <a:t>保証</a:t>
                      </a:r>
                      <a:r>
                        <a:rPr kumimoji="1" lang="en-US" altLang="ja-JP" sz="900" dirty="0">
                          <a:latin typeface="BIZ UDPゴシック" panose="020B0400000000000000" pitchFamily="50" charset="-128"/>
                          <a:ea typeface="BIZ UDPゴシック" panose="020B0400000000000000" pitchFamily="50" charset="-128"/>
                        </a:rPr>
                        <a:t>※2</a:t>
                      </a:r>
                    </a:p>
                    <a:p>
                      <a:pPr algn="ctr">
                        <a:lnSpc>
                          <a:spcPct val="110000"/>
                        </a:lnSpc>
                      </a:pPr>
                      <a:r>
                        <a:rPr kumimoji="1" lang="ja-JP" altLang="en-US" sz="900" dirty="0">
                          <a:latin typeface="BIZ UDPゴシック" panose="020B0400000000000000" pitchFamily="50" charset="-128"/>
                          <a:ea typeface="BIZ UDPゴシック" panose="020B0400000000000000" pitchFamily="50" charset="-128"/>
                        </a:rPr>
                        <a:t>（端数四捨五入）</a:t>
                      </a:r>
                      <a:endParaRPr kumimoji="1" lang="ja-JP" altLang="en-US" sz="12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配信期間</a:t>
                      </a:r>
                      <a:r>
                        <a:rPr kumimoji="1" lang="en-US" altLang="ja-JP" sz="900" dirty="0">
                          <a:latin typeface="BIZ UDPゴシック" panose="020B0400000000000000" pitchFamily="50" charset="-128"/>
                          <a:ea typeface="BIZ UDPゴシック" panose="020B0400000000000000" pitchFamily="50" charset="-128"/>
                        </a:rPr>
                        <a:t>※3</a:t>
                      </a:r>
                      <a:endParaRPr kumimoji="1" lang="ja-JP" altLang="en-US" sz="12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73055211"/>
                  </a:ext>
                </a:extLst>
              </a:tr>
              <a:tr h="631667">
                <a:tc rowSpan="2">
                  <a:txBody>
                    <a:bodyPr/>
                    <a:lstStyle/>
                    <a:p>
                      <a:pPr algn="ctr"/>
                      <a:r>
                        <a:rPr kumimoji="1" lang="ja-JP" altLang="en-US" sz="1200" dirty="0">
                          <a:latin typeface="BIZ UDPゴシック" panose="020B0400000000000000" pitchFamily="50" charset="-128"/>
                          <a:ea typeface="BIZ UDPゴシック" panose="020B0400000000000000" pitchFamily="50" charset="-128"/>
                        </a:rPr>
                        <a:t>トレインチャンネル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スポット</a:t>
                      </a:r>
                      <a:r>
                        <a:rPr kumimoji="1" lang="en-US" altLang="ja-JP" sz="1200" dirty="0">
                          <a:latin typeface="BIZ UDPゴシック" panose="020B0400000000000000" pitchFamily="50" charset="-128"/>
                          <a:ea typeface="BIZ UDPゴシック" panose="020B0400000000000000" pitchFamily="50" charset="-128"/>
                        </a:rPr>
                        <a:t>CM</a:t>
                      </a:r>
                      <a:r>
                        <a:rPr kumimoji="1" lang="ja-JP" altLang="en-US" sz="1200" dirty="0">
                          <a:latin typeface="BIZ UDPゴシック" panose="020B0400000000000000" pitchFamily="50" charset="-128"/>
                          <a:ea typeface="BIZ UDPゴシック" panose="020B0400000000000000" pitchFamily="50" charset="-128"/>
                        </a:rPr>
                        <a:t>全線セット</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5,000,000</a:t>
                      </a:r>
                      <a:r>
                        <a:rPr kumimoji="1" lang="ja-JP" altLang="en-US" sz="1200" dirty="0">
                          <a:latin typeface="BIZ UDPゴシック" panose="020B0400000000000000" pitchFamily="50" charset="-128"/>
                          <a:ea typeface="BIZ UDPゴシック" panose="020B0400000000000000" pitchFamily="50" charset="-128"/>
                        </a:rPr>
                        <a:t>円</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font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0.</a:t>
                      </a: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５円</a:t>
                      </a:r>
                      <a:endPar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10,000,000imp</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週間</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2154823413"/>
                  </a:ext>
                </a:extLst>
              </a:tr>
              <a:tr h="631667">
                <a:tc vMerge="1">
                  <a:txBody>
                    <a:bodyPr/>
                    <a:lstStyle/>
                    <a:p>
                      <a:pPr algn="ctr"/>
                      <a:endParaRPr kumimoji="1" lang="ja-JP" altLang="en-US" sz="1600" dirty="0"/>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10,000,000</a:t>
                      </a:r>
                      <a:r>
                        <a:rPr kumimoji="1" lang="ja-JP" altLang="en-US" sz="1200" dirty="0">
                          <a:latin typeface="BIZ UDPゴシック" panose="020B0400000000000000" pitchFamily="50" charset="-128"/>
                          <a:ea typeface="BIZ UDPゴシック" panose="020B0400000000000000" pitchFamily="50" charset="-128"/>
                        </a:rPr>
                        <a:t>円</a:t>
                      </a:r>
                      <a:endParaRPr kumimoji="1" lang="ja-JP" altLang="en-US" sz="1400" dirty="0">
                        <a:latin typeface="BIZ UDPゴシック" panose="020B0400000000000000" pitchFamily="50" charset="-128"/>
                        <a:ea typeface="BIZ UDPゴシック" panose="020B0400000000000000" pitchFamily="50" charset="-128"/>
                      </a:endParaRPr>
                    </a:p>
                  </a:txBody>
                  <a:tcPr anchor="ct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0.</a:t>
                      </a: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４円</a:t>
                      </a:r>
                      <a:endParaRPr kumimoji="1" lang="ja-JP" altLang="en-US" sz="1400" dirty="0">
                        <a:latin typeface="BIZ UDPゴシック" panose="020B0400000000000000" pitchFamily="50" charset="-128"/>
                        <a:ea typeface="BIZ UDPゴシック" panose="020B0400000000000000" pitchFamily="50" charset="-128"/>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２５</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,000,000imp</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週間</a:t>
                      </a:r>
                      <a:endParaRPr kumimoji="1" lang="ja-JP" altLang="en-US" sz="1400" dirty="0">
                        <a:latin typeface="BIZ UDPゴシック" panose="020B0400000000000000" pitchFamily="50" charset="-128"/>
                        <a:ea typeface="BIZ UDPゴシック" panose="020B0400000000000000"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6D9F1"/>
                    </a:solidFill>
                  </a:tcPr>
                </a:tc>
                <a:extLst>
                  <a:ext uri="{0D108BD9-81ED-4DB2-BD59-A6C34878D82A}">
                    <a16:rowId xmlns:a16="http://schemas.microsoft.com/office/drawing/2014/main" val="797439040"/>
                  </a:ext>
                </a:extLst>
              </a:tr>
            </a:tbl>
          </a:graphicData>
        </a:graphic>
      </p:graphicFrame>
      <p:sp>
        <p:nvSpPr>
          <p:cNvPr id="16" name="Text Box 20">
            <a:extLst>
              <a:ext uri="{FF2B5EF4-FFF2-40B4-BE49-F238E27FC236}">
                <a16:creationId xmlns:a16="http://schemas.microsoft.com/office/drawing/2014/main" id="{4997EC42-E519-1AD1-ACA4-89F0C7CEA6D8}"/>
              </a:ext>
            </a:extLst>
          </p:cNvPr>
          <p:cNvSpPr txBox="1">
            <a:spLocks noChangeArrowheads="1"/>
          </p:cNvSpPr>
          <p:nvPr/>
        </p:nvSpPr>
        <p:spPr bwMode="auto">
          <a:xfrm>
            <a:off x="415125" y="5611230"/>
            <a:ext cx="10816046" cy="110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１、最低出稿金額が５</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00</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万円となります。</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２、インプレッションはヒストリカルデータ（四半期単位の</a:t>
            </a:r>
            <a:r>
              <a:rPr lang="en-US" altLang="ja-JP" sz="800" b="1" dirty="0">
                <a:solidFill>
                  <a:schemeClr val="tx1"/>
                </a:solidFill>
                <a:latin typeface="BIZ UDPゴシック" panose="020B0400000000000000" pitchFamily="50" charset="-128"/>
                <a:ea typeface="BIZ UDPゴシック" panose="020B0400000000000000" pitchFamily="50" charset="-128"/>
              </a:rPr>
              <a:t>3</a:t>
            </a:r>
            <a:r>
              <a:rPr lang="ja-JP" altLang="en-US" sz="800" b="1" dirty="0">
                <a:solidFill>
                  <a:schemeClr val="tx1"/>
                </a:solidFill>
                <a:latin typeface="BIZ UDPゴシック" panose="020B0400000000000000" pitchFamily="50" charset="-128"/>
                <a:ea typeface="BIZ UDPゴシック" panose="020B0400000000000000" pitchFamily="50" charset="-128"/>
              </a:rPr>
              <a:t>ヶ月分の過去データ）を基に保証します。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120000"/>
              </a:lnSpc>
              <a:defRPr/>
            </a:pPr>
            <a:r>
              <a:rPr lang="en-US" altLang="ja-JP" sz="800" b="1" dirty="0">
                <a:solidFill>
                  <a:schemeClr val="bg1"/>
                </a:solidFill>
                <a:latin typeface="BIZ UDPゴシック" panose="020B0400000000000000" pitchFamily="50" charset="-128"/>
                <a:ea typeface="BIZ UDPゴシック" panose="020B0400000000000000" pitchFamily="50" charset="-128"/>
              </a:rPr>
              <a:t>※</a:t>
            </a:r>
            <a:r>
              <a:rPr lang="ja-JP" altLang="en-US" sz="800" b="1" dirty="0">
                <a:solidFill>
                  <a:schemeClr val="bg1"/>
                </a:solidFill>
                <a:latin typeface="BIZ UDPゴシック" panose="020B0400000000000000" pitchFamily="50" charset="-128"/>
                <a:ea typeface="BIZ UDPゴシック" panose="020B0400000000000000" pitchFamily="50" charset="-128"/>
              </a:rPr>
              <a:t>２、</a:t>
            </a:r>
            <a:r>
              <a:rPr lang="ja-JP" altLang="en-US" sz="800" b="1" dirty="0">
                <a:solidFill>
                  <a:schemeClr val="tx1"/>
                </a:solidFill>
                <a:latin typeface="BIZ UDPゴシック" panose="020B0400000000000000" pitchFamily="50" charset="-128"/>
                <a:ea typeface="BIZ UDPゴシック" panose="020B0400000000000000" pitchFamily="50" charset="-128"/>
              </a:rPr>
              <a:t>また、</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保証数に希望がある場合は別途ご相談下さい。（例）</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1,500</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万</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保証の場合はいくらになりますか？</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※3</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、月曜日スタートで任意の開始日を選択できます。ただし、</a:t>
            </a:r>
            <a:r>
              <a:rPr lang="ja-JP" altLang="en-US" sz="8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放映時間帯（朝昼夜帯）や日にちの指定</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は</a:t>
            </a:r>
            <a:r>
              <a:rPr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できません。なお配信</a:t>
            </a: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期間中</a:t>
            </a:r>
            <a:r>
              <a:rPr kumimoji="1" lang="en-US" altLang="ja-JP" sz="8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４</a:t>
            </a:r>
            <a:r>
              <a:rPr kumimoji="1" lang="en-US" altLang="ja-JP" sz="800" dirty="0">
                <a:solidFill>
                  <a:schemeClr val="tx1">
                    <a:lumMod val="85000"/>
                    <a:lumOff val="15000"/>
                  </a:schemeClr>
                </a:solidFill>
                <a:latin typeface="BIZ UDPゴシック" panose="020B0400000000000000" pitchFamily="50" charset="-128"/>
                <a:ea typeface="BIZ UDPゴシック" panose="020B0400000000000000" pitchFamily="50" charset="-128"/>
              </a:rPr>
              <a:t>W)</a:t>
            </a:r>
            <a:r>
              <a:rPr kumimoji="1" lang="ja-JP" altLang="en-US" sz="800" dirty="0">
                <a:solidFill>
                  <a:schemeClr val="tx1">
                    <a:lumMod val="85000"/>
                    <a:lumOff val="15000"/>
                  </a:schemeClr>
                </a:solidFill>
                <a:latin typeface="BIZ UDPゴシック" panose="020B0400000000000000" pitchFamily="50" charset="-128"/>
                <a:ea typeface="BIZ UDPゴシック" panose="020B0400000000000000" pitchFamily="50" charset="-128"/>
              </a:rPr>
              <a:t>でも放映が無い週もございます</a:t>
            </a:r>
            <a:r>
              <a:rPr kumimoji="1" lang="ja-JP" altLang="en-US" sz="800" b="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放映開始日の約</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10</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営業日前に期間中の全放映枠を割り当てます。</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配信後レポートは最終放映日の</a:t>
            </a:r>
            <a:r>
              <a:rPr lang="en-US" altLang="ja-JP" sz="800" b="1" dirty="0">
                <a:solidFill>
                  <a:schemeClr val="tx1"/>
                </a:solidFill>
                <a:latin typeface="BIZ UDPゴシック" panose="020B0400000000000000" pitchFamily="50" charset="-128"/>
                <a:ea typeface="BIZ UDPゴシック" panose="020B0400000000000000" pitchFamily="50" charset="-128"/>
              </a:rPr>
              <a:t>10</a:t>
            </a:r>
            <a:r>
              <a:rPr lang="ja-JP" altLang="en-US" sz="800" b="1" dirty="0">
                <a:solidFill>
                  <a:schemeClr val="tx1"/>
                </a:solidFill>
                <a:latin typeface="BIZ UDPゴシック" panose="020B0400000000000000" pitchFamily="50" charset="-128"/>
                <a:ea typeface="BIZ UDPゴシック" panose="020B0400000000000000" pitchFamily="50" charset="-128"/>
              </a:rPr>
              <a:t>営業日前後に提出します。なお、データ算出は</a:t>
            </a:r>
            <a:r>
              <a:rPr lang="en-US" altLang="ja-JP" sz="800" b="1" dirty="0">
                <a:solidFill>
                  <a:schemeClr val="tx1"/>
                </a:solidFill>
                <a:latin typeface="BIZ UDPゴシック" panose="020B0400000000000000" pitchFamily="50" charset="-128"/>
                <a:ea typeface="BIZ UDPゴシック" panose="020B0400000000000000" pitchFamily="50" charset="-128"/>
              </a:rPr>
              <a:t>2024</a:t>
            </a:r>
            <a:r>
              <a:rPr lang="ja-JP" altLang="en-US" sz="800" b="1" dirty="0">
                <a:solidFill>
                  <a:schemeClr val="tx1"/>
                </a:solidFill>
                <a:latin typeface="BIZ UDPゴシック" panose="020B0400000000000000" pitchFamily="50" charset="-128"/>
                <a:ea typeface="BIZ UDPゴシック" panose="020B0400000000000000" pitchFamily="50" charset="-128"/>
              </a:rPr>
              <a:t>年</a:t>
            </a:r>
            <a:r>
              <a:rPr lang="en-US" altLang="ja-JP" sz="800" b="1" dirty="0">
                <a:solidFill>
                  <a:schemeClr val="tx1"/>
                </a:solidFill>
                <a:latin typeface="BIZ UDPゴシック" panose="020B0400000000000000" pitchFamily="50" charset="-128"/>
                <a:ea typeface="BIZ UDPゴシック" panose="020B0400000000000000" pitchFamily="50" charset="-128"/>
              </a:rPr>
              <a:t>4</a:t>
            </a:r>
            <a:r>
              <a:rPr lang="ja-JP" altLang="en-US" sz="800" b="1" dirty="0">
                <a:solidFill>
                  <a:schemeClr val="tx1"/>
                </a:solidFill>
                <a:latin typeface="BIZ UDPゴシック" panose="020B0400000000000000" pitchFamily="50" charset="-128"/>
                <a:ea typeface="BIZ UDPゴシック" panose="020B0400000000000000" pitchFamily="50" charset="-128"/>
              </a:rPr>
              <a:t>月時点の車両導入率で算出しています。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0" name="Rectangle 21">
            <a:extLst>
              <a:ext uri="{FF2B5EF4-FFF2-40B4-BE49-F238E27FC236}">
                <a16:creationId xmlns:a16="http://schemas.microsoft.com/office/drawing/2014/main" id="{5A35C3FD-A5FF-A10E-515C-6790807BE4B1}"/>
              </a:ext>
            </a:extLst>
          </p:cNvPr>
          <p:cNvSpPr>
            <a:spLocks noChangeArrowheads="1"/>
          </p:cNvSpPr>
          <p:nvPr/>
        </p:nvSpPr>
        <p:spPr bwMode="auto">
          <a:xfrm>
            <a:off x="498905" y="902849"/>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JR</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トレインチャンネル スポット</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CM</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 全線セット</a:t>
            </a:r>
          </a:p>
        </p:txBody>
      </p:sp>
      <p:pic>
        <p:nvPicPr>
          <p:cNvPr id="3" name="図 2" descr="ダイアグラム&#10;&#10;自動的に生成された説明">
            <a:extLst>
              <a:ext uri="{FF2B5EF4-FFF2-40B4-BE49-F238E27FC236}">
                <a16:creationId xmlns:a16="http://schemas.microsoft.com/office/drawing/2014/main" id="{7499BA2F-FEC3-79B9-5C94-2E6A814C1D5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25"/>
          <a:stretch/>
        </p:blipFill>
        <p:spPr>
          <a:xfrm>
            <a:off x="8538380" y="1373467"/>
            <a:ext cx="3450634" cy="2282685"/>
          </a:xfrm>
          <a:prstGeom prst="rect">
            <a:avLst/>
          </a:prstGeom>
        </p:spPr>
      </p:pic>
      <p:pic>
        <p:nvPicPr>
          <p:cNvPr id="5" name="図 4" descr="グラフ, テーブル&#10;&#10;中程度の精度で自動的に生成された説明">
            <a:extLst>
              <a:ext uri="{FF2B5EF4-FFF2-40B4-BE49-F238E27FC236}">
                <a16:creationId xmlns:a16="http://schemas.microsoft.com/office/drawing/2014/main" id="{E6D2ED90-D2CB-6B79-69E3-655EB637D60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8393" t="10922"/>
          <a:stretch/>
        </p:blipFill>
        <p:spPr>
          <a:xfrm>
            <a:off x="10138205" y="3582661"/>
            <a:ext cx="1628275" cy="2506841"/>
          </a:xfrm>
          <a:prstGeom prst="rect">
            <a:avLst/>
          </a:prstGeom>
        </p:spPr>
      </p:pic>
    </p:spTree>
    <p:extLst>
      <p:ext uri="{BB962C8B-B14F-4D97-AF65-F5344CB8AC3E}">
        <p14:creationId xmlns:p14="http://schemas.microsoft.com/office/powerpoint/2010/main" val="338327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2D5E95-47FB-F41E-B2DE-D659627CCF56}"/>
              </a:ext>
            </a:extLst>
          </p:cNvPr>
          <p:cNvSpPr>
            <a:spLocks noGrp="1"/>
          </p:cNvSpPr>
          <p:nvPr>
            <p:ph type="body" sz="quarter" idx="10"/>
          </p:nvPr>
        </p:nvSpPr>
        <p:spPr/>
        <p:txBody>
          <a:bodyPr/>
          <a:lstStyle/>
          <a:p>
            <a:r>
              <a:rPr lang="en-US" altLang="ja-JP" sz="2400" kern="1200" dirty="0"/>
              <a:t>Plan</a:t>
            </a:r>
            <a:r>
              <a:rPr lang="ja-JP" altLang="en-US" sz="2400" kern="1200" dirty="0"/>
              <a:t>①　インプレッション型販売</a:t>
            </a:r>
          </a:p>
        </p:txBody>
      </p:sp>
      <p:sp>
        <p:nvSpPr>
          <p:cNvPr id="9" name="Rectangle 21">
            <a:extLst>
              <a:ext uri="{FF2B5EF4-FFF2-40B4-BE49-F238E27FC236}">
                <a16:creationId xmlns:a16="http://schemas.microsoft.com/office/drawing/2014/main" id="{15414A8D-DBC1-A8A8-1CAD-8EC4D241B071}"/>
              </a:ext>
            </a:extLst>
          </p:cNvPr>
          <p:cNvSpPr>
            <a:spLocks noChangeArrowheads="1"/>
          </p:cNvSpPr>
          <p:nvPr/>
        </p:nvSpPr>
        <p:spPr bwMode="auto">
          <a:xfrm>
            <a:off x="498905" y="921590"/>
            <a:ext cx="963930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中づり単線（掲出先は山手線、横須賀線・総武線快速）を</a:t>
            </a:r>
            <a:r>
              <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保証型で購入いただけます。</a:t>
            </a:r>
            <a:endParaRPr lang="en-US" altLang="ja-JP"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aphicFrame>
        <p:nvGraphicFramePr>
          <p:cNvPr id="15" name="表 15">
            <a:extLst>
              <a:ext uri="{FF2B5EF4-FFF2-40B4-BE49-F238E27FC236}">
                <a16:creationId xmlns:a16="http://schemas.microsoft.com/office/drawing/2014/main" id="{BDFC2898-A897-E2B9-8E77-5F68561E7882}"/>
              </a:ext>
            </a:extLst>
          </p:cNvPr>
          <p:cNvGraphicFramePr>
            <a:graphicFrameLocks noGrp="1"/>
          </p:cNvGraphicFramePr>
          <p:nvPr>
            <p:extLst>
              <p:ext uri="{D42A27DB-BD31-4B8C-83A1-F6EECF244321}">
                <p14:modId xmlns:p14="http://schemas.microsoft.com/office/powerpoint/2010/main" val="2778593739"/>
              </p:ext>
            </p:extLst>
          </p:nvPr>
        </p:nvGraphicFramePr>
        <p:xfrm>
          <a:off x="498904" y="1307503"/>
          <a:ext cx="7963291" cy="1852890"/>
        </p:xfrm>
        <a:graphic>
          <a:graphicData uri="http://schemas.openxmlformats.org/drawingml/2006/table">
            <a:tbl>
              <a:tblPr firstRow="1" bandRow="1">
                <a:tableStyleId>{7DF18680-E054-41AD-8BC1-D1AEF772440D}</a:tableStyleId>
              </a:tblPr>
              <a:tblGrid>
                <a:gridCol w="1827596">
                  <a:extLst>
                    <a:ext uri="{9D8B030D-6E8A-4147-A177-3AD203B41FA5}">
                      <a16:colId xmlns:a16="http://schemas.microsoft.com/office/drawing/2014/main" val="1764577491"/>
                    </a:ext>
                  </a:extLst>
                </a:gridCol>
                <a:gridCol w="1656570">
                  <a:extLst>
                    <a:ext uri="{9D8B030D-6E8A-4147-A177-3AD203B41FA5}">
                      <a16:colId xmlns:a16="http://schemas.microsoft.com/office/drawing/2014/main" val="1960005222"/>
                    </a:ext>
                  </a:extLst>
                </a:gridCol>
                <a:gridCol w="1571732">
                  <a:extLst>
                    <a:ext uri="{9D8B030D-6E8A-4147-A177-3AD203B41FA5}">
                      <a16:colId xmlns:a16="http://schemas.microsoft.com/office/drawing/2014/main" val="2433522427"/>
                    </a:ext>
                  </a:extLst>
                </a:gridCol>
                <a:gridCol w="1530648">
                  <a:extLst>
                    <a:ext uri="{9D8B030D-6E8A-4147-A177-3AD203B41FA5}">
                      <a16:colId xmlns:a16="http://schemas.microsoft.com/office/drawing/2014/main" val="3218667439"/>
                    </a:ext>
                  </a:extLst>
                </a:gridCol>
                <a:gridCol w="1376745">
                  <a:extLst>
                    <a:ext uri="{9D8B030D-6E8A-4147-A177-3AD203B41FA5}">
                      <a16:colId xmlns:a16="http://schemas.microsoft.com/office/drawing/2014/main" val="857277250"/>
                    </a:ext>
                  </a:extLst>
                </a:gridCol>
              </a:tblGrid>
              <a:tr h="589556">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対象媒体</a:t>
                      </a:r>
                      <a:r>
                        <a:rPr kumimoji="1" lang="en-US" altLang="ja-JP" sz="1000" dirty="0">
                          <a:latin typeface="BIZ UDPゴシック" panose="020B0400000000000000" pitchFamily="50" charset="-128"/>
                          <a:ea typeface="BIZ UDPゴシック" panose="020B0400000000000000" pitchFamily="50" charset="-128"/>
                        </a:rPr>
                        <a:t>※1</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広告料金</a:t>
                      </a:r>
                      <a:r>
                        <a:rPr kumimoji="1" lang="en-US" altLang="ja-JP" sz="900" dirty="0">
                          <a:latin typeface="BIZ UDPゴシック" panose="020B0400000000000000" pitchFamily="50" charset="-128"/>
                          <a:ea typeface="BIZ UDPゴシック" panose="020B0400000000000000" pitchFamily="50" charset="-128"/>
                        </a:rPr>
                        <a:t>※2</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rgbClr val="17375E"/>
                    </a:solidFill>
                  </a:tcPr>
                </a:tc>
                <a:tc>
                  <a:txBody>
                    <a:bodyPr/>
                    <a:lstStyle/>
                    <a:p>
                      <a:pPr algn="ctr">
                        <a:lnSpc>
                          <a:spcPct val="110000"/>
                        </a:lnSpc>
                      </a:pPr>
                      <a:r>
                        <a:rPr kumimoji="1" lang="en-US" altLang="ja-JP" sz="1200" dirty="0">
                          <a:latin typeface="BIZ UDPゴシック" panose="020B0400000000000000" pitchFamily="50" charset="-128"/>
                          <a:ea typeface="BIZ UDPゴシック" panose="020B0400000000000000" pitchFamily="50" charset="-128"/>
                        </a:rPr>
                        <a:t>imp</a:t>
                      </a:r>
                      <a:r>
                        <a:rPr kumimoji="1" lang="ja-JP" altLang="en-US" sz="1200" dirty="0">
                          <a:latin typeface="BIZ UDPゴシック" panose="020B0400000000000000" pitchFamily="50" charset="-128"/>
                          <a:ea typeface="BIZ UDPゴシック" panose="020B0400000000000000" pitchFamily="50" charset="-128"/>
                        </a:rPr>
                        <a:t>単価</a:t>
                      </a:r>
                      <a:endParaRPr kumimoji="1" lang="en-US" altLang="ja-JP" sz="1200" dirty="0">
                        <a:latin typeface="BIZ UDPゴシック" panose="020B0400000000000000" pitchFamily="50" charset="-128"/>
                        <a:ea typeface="BIZ UDPゴシック" panose="020B0400000000000000" pitchFamily="50" charset="-128"/>
                      </a:endParaRPr>
                    </a:p>
                  </a:txBody>
                  <a:tcPr anchor="ctr">
                    <a:solidFill>
                      <a:srgbClr val="17375E"/>
                    </a:solidFill>
                  </a:tcPr>
                </a:tc>
                <a:tc>
                  <a:txBody>
                    <a:bodyPr/>
                    <a:lstStyle/>
                    <a:p>
                      <a:pPr algn="ctr">
                        <a:lnSpc>
                          <a:spcPct val="110000"/>
                        </a:lnSpc>
                      </a:pPr>
                      <a:r>
                        <a:rPr kumimoji="1" lang="en-US" altLang="ja-JP" sz="1200" dirty="0">
                          <a:latin typeface="BIZ UDPゴシック" panose="020B0400000000000000" pitchFamily="50" charset="-128"/>
                          <a:ea typeface="BIZ UDPゴシック" panose="020B0400000000000000" pitchFamily="50" charset="-128"/>
                        </a:rPr>
                        <a:t>imp</a:t>
                      </a:r>
                      <a:r>
                        <a:rPr kumimoji="1" lang="ja-JP" altLang="en-US" sz="1200" dirty="0">
                          <a:latin typeface="BIZ UDPゴシック" panose="020B0400000000000000" pitchFamily="50" charset="-128"/>
                          <a:ea typeface="BIZ UDPゴシック" panose="020B0400000000000000" pitchFamily="50" charset="-128"/>
                        </a:rPr>
                        <a:t>保証</a:t>
                      </a:r>
                      <a:r>
                        <a:rPr kumimoji="1" lang="en-US" altLang="ja-JP" sz="900" dirty="0">
                          <a:latin typeface="BIZ UDPゴシック" panose="020B0400000000000000" pitchFamily="50" charset="-128"/>
                          <a:ea typeface="BIZ UDPゴシック" panose="020B0400000000000000" pitchFamily="50" charset="-128"/>
                        </a:rPr>
                        <a:t>※3</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端数四捨五入</a:t>
                      </a:r>
                      <a:r>
                        <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p>
                  </a:txBody>
                  <a:tcPr anchor="ctr">
                    <a:solidFill>
                      <a:srgbClr val="17375E"/>
                    </a:solidFill>
                  </a:tcPr>
                </a:tc>
                <a:tc>
                  <a:txBody>
                    <a:bodyPr/>
                    <a:lstStyle/>
                    <a:p>
                      <a:pPr algn="ctr">
                        <a:lnSpc>
                          <a:spcPct val="110000"/>
                        </a:lnSpc>
                      </a:pPr>
                      <a:r>
                        <a:rPr kumimoji="1" lang="ja-JP" altLang="en-US" sz="1200" dirty="0">
                          <a:latin typeface="BIZ UDPゴシック" panose="020B0400000000000000" pitchFamily="50" charset="-128"/>
                          <a:ea typeface="BIZ UDPゴシック" panose="020B0400000000000000" pitchFamily="50" charset="-128"/>
                        </a:rPr>
                        <a:t>掲出期間</a:t>
                      </a:r>
                      <a:r>
                        <a:rPr kumimoji="1" lang="en-US" altLang="ja-JP" sz="900" dirty="0">
                          <a:latin typeface="BIZ UDPゴシック" panose="020B0400000000000000" pitchFamily="50" charset="-128"/>
                          <a:ea typeface="BIZ UDPゴシック" panose="020B0400000000000000" pitchFamily="50" charset="-128"/>
                        </a:rPr>
                        <a:t>※4</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rgbClr val="17375E"/>
                    </a:solidFill>
                  </a:tcPr>
                </a:tc>
                <a:extLst>
                  <a:ext uri="{0D108BD9-81ED-4DB2-BD59-A6C34878D82A}">
                    <a16:rowId xmlns:a16="http://schemas.microsoft.com/office/drawing/2014/main" val="1273055211"/>
                  </a:ext>
                </a:extLst>
              </a:tr>
              <a:tr h="631667">
                <a:tc rowSpan="2">
                  <a:txBody>
                    <a:bodyPr/>
                    <a:lstStyle/>
                    <a:p>
                      <a:pPr algn="ctr"/>
                      <a:r>
                        <a:rPr kumimoji="1" lang="ja-JP" altLang="en-US" sz="1200" dirty="0">
                          <a:latin typeface="BIZ UDPゴシック" panose="020B0400000000000000" pitchFamily="50" charset="-128"/>
                          <a:ea typeface="BIZ UDPゴシック" panose="020B0400000000000000" pitchFamily="50" charset="-128"/>
                        </a:rPr>
                        <a:t>中づり単線シングル</a:t>
                      </a:r>
                    </a:p>
                  </a:txBody>
                  <a:tcPr anchor="ctr">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5,000,000</a:t>
                      </a:r>
                      <a:r>
                        <a:rPr kumimoji="1" lang="ja-JP" altLang="en-US" sz="1200" dirty="0">
                          <a:latin typeface="BIZ UDPゴシック" panose="020B0400000000000000" pitchFamily="50" charset="-128"/>
                          <a:ea typeface="BIZ UDPゴシック" panose="020B0400000000000000" pitchFamily="50" charset="-128"/>
                        </a:rPr>
                        <a:t>円</a:t>
                      </a:r>
                    </a:p>
                  </a:txBody>
                  <a:tcPr anchor="ctr">
                    <a:solidFill>
                      <a:srgbClr val="C6D9F1"/>
                    </a:solidFill>
                  </a:tcPr>
                </a:tc>
                <a:tc>
                  <a:txBody>
                    <a:bodyPr/>
                    <a:lstStyle/>
                    <a:p>
                      <a:pPr algn="ctr" font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５円</a:t>
                      </a:r>
                      <a:endPar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rgbClr val="C6D9F1"/>
                    </a:solidFill>
                  </a:tcPr>
                </a:tc>
                <a:tc>
                  <a:txBody>
                    <a:bodyPr/>
                    <a:lstStyle/>
                    <a:p>
                      <a:pPr algn="ctr" fontAlgn="ctr"/>
                      <a:r>
                        <a:rPr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約</a:t>
                      </a: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3,333,333imp</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週間</a:t>
                      </a:r>
                    </a:p>
                  </a:txBody>
                  <a:tcPr anchor="ctr">
                    <a:solidFill>
                      <a:srgbClr val="C6D9F1"/>
                    </a:solidFill>
                  </a:tcPr>
                </a:tc>
                <a:extLst>
                  <a:ext uri="{0D108BD9-81ED-4DB2-BD59-A6C34878D82A}">
                    <a16:rowId xmlns:a16="http://schemas.microsoft.com/office/drawing/2014/main" val="2154823413"/>
                  </a:ext>
                </a:extLst>
              </a:tr>
              <a:tr h="631667">
                <a:tc vMerge="1">
                  <a:txBody>
                    <a:bodyPr/>
                    <a:lstStyle/>
                    <a:p>
                      <a:pPr algn="ctr"/>
                      <a:endParaRPr kumimoji="1" lang="ja-JP" altLang="en-US" sz="1600" dirty="0"/>
                    </a:p>
                  </a:txBody>
                  <a:tcPr anchor="ctr">
                    <a:lnL w="381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13,000,000</a:t>
                      </a:r>
                      <a:r>
                        <a:rPr kumimoji="1" lang="ja-JP" altLang="en-US" sz="1200" dirty="0">
                          <a:latin typeface="BIZ UDPゴシック" panose="020B0400000000000000" pitchFamily="50" charset="-128"/>
                          <a:ea typeface="BIZ UDPゴシック" panose="020B0400000000000000" pitchFamily="50" charset="-128"/>
                        </a:rPr>
                        <a:t>円</a:t>
                      </a: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rgbClr val="C6D9F1"/>
                    </a:solidFill>
                  </a:tcPr>
                </a:tc>
                <a:tc>
                  <a:txBody>
                    <a:bodyPr/>
                    <a:lstStyle/>
                    <a:p>
                      <a:pPr algn="ctr"/>
                      <a:r>
                        <a:rPr kumimoji="1"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1.3</a:t>
                      </a:r>
                      <a:r>
                        <a:rPr kumimoji="1" lang="ja-JP" altLang="en-US" sz="1200" b="0" u="none" strike="noStrike" dirty="0">
                          <a:solidFill>
                            <a:srgbClr val="000000"/>
                          </a:solidFill>
                          <a:effectLst/>
                          <a:latin typeface="BIZ UDPゴシック" panose="020B0400000000000000" pitchFamily="50" charset="-128"/>
                          <a:ea typeface="BIZ UDPゴシック" panose="020B0400000000000000" pitchFamily="50" charset="-128"/>
                        </a:rPr>
                        <a:t>円</a:t>
                      </a:r>
                      <a:endParaRPr kumimoji="1" lang="ja-JP" altLang="en-US" sz="1400" dirty="0">
                        <a:latin typeface="BIZ UDPゴシック" panose="020B0400000000000000" pitchFamily="50" charset="-128"/>
                        <a:ea typeface="BIZ UDPゴシック" panose="020B0400000000000000" pitchFamily="50" charset="-128"/>
                      </a:endParaRPr>
                    </a:p>
                  </a:txBody>
                  <a:tcPr marL="9525" marR="9525" marT="9525" marB="0" anchor="ctr">
                    <a:solidFill>
                      <a:srgbClr val="C6D9F1"/>
                    </a:solidFill>
                  </a:tcPr>
                </a:tc>
                <a:tc>
                  <a:txBody>
                    <a:bodyPr/>
                    <a:lstStyle/>
                    <a:p>
                      <a:pPr algn="ctr" fontAlgn="ctr"/>
                      <a:r>
                        <a:rPr lang="en-US" altLang="ja-JP" sz="1200" b="0" u="none" strike="noStrike" dirty="0">
                          <a:solidFill>
                            <a:srgbClr val="000000"/>
                          </a:solidFill>
                          <a:effectLst/>
                          <a:latin typeface="BIZ UDPゴシック" panose="020B0400000000000000" pitchFamily="50" charset="-128"/>
                          <a:ea typeface="BIZ UDPゴシック" panose="020B0400000000000000" pitchFamily="50" charset="-128"/>
                        </a:rPr>
                        <a:t>10,000,000imp</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solidFill>
                      <a:srgbClr val="C6D9F1"/>
                    </a:solidFill>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週間</a:t>
                      </a: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rgbClr val="C6D9F1"/>
                    </a:solidFill>
                  </a:tcPr>
                </a:tc>
                <a:extLst>
                  <a:ext uri="{0D108BD9-81ED-4DB2-BD59-A6C34878D82A}">
                    <a16:rowId xmlns:a16="http://schemas.microsoft.com/office/drawing/2014/main" val="797439040"/>
                  </a:ext>
                </a:extLst>
              </a:tr>
            </a:tbl>
          </a:graphicData>
        </a:graphic>
      </p:graphicFrame>
      <p:sp>
        <p:nvSpPr>
          <p:cNvPr id="21" name="Text Box 20">
            <a:extLst>
              <a:ext uri="{FF2B5EF4-FFF2-40B4-BE49-F238E27FC236}">
                <a16:creationId xmlns:a16="http://schemas.microsoft.com/office/drawing/2014/main" id="{70CA7996-5BA8-5B81-B81E-765B8EC4039C}"/>
              </a:ext>
            </a:extLst>
          </p:cNvPr>
          <p:cNvSpPr txBox="1">
            <a:spLocks noChangeArrowheads="1"/>
          </p:cNvSpPr>
          <p:nvPr/>
        </p:nvSpPr>
        <p:spPr bwMode="auto">
          <a:xfrm>
            <a:off x="458520" y="5554419"/>
            <a:ext cx="4800321" cy="110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、掲出される路線は山手線、横須賀線・総武線快速が対象となります。</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　　　 掲出路線の選択はできません。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※2</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、最低出稿金額が５</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00</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万円となります。</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※3</a:t>
            </a:r>
            <a:r>
              <a:rPr lang="ja-JP" altLang="en-US" sz="800" b="1" dirty="0">
                <a:solidFill>
                  <a:schemeClr val="tx1"/>
                </a:solidFill>
                <a:latin typeface="BIZ UDPゴシック" panose="020B0400000000000000" pitchFamily="50" charset="-128"/>
                <a:ea typeface="BIZ UDPゴシック" panose="020B0400000000000000" pitchFamily="50" charset="-128"/>
              </a:rPr>
              <a:t>、インプレッションはヒストリカルデータ（四半期単位の</a:t>
            </a:r>
            <a:r>
              <a:rPr lang="en-US" altLang="ja-JP" sz="800" b="1" dirty="0">
                <a:solidFill>
                  <a:schemeClr val="tx1"/>
                </a:solidFill>
                <a:latin typeface="BIZ UDPゴシック" panose="020B0400000000000000" pitchFamily="50" charset="-128"/>
                <a:ea typeface="BIZ UDPゴシック" panose="020B0400000000000000" pitchFamily="50" charset="-128"/>
              </a:rPr>
              <a:t>3</a:t>
            </a:r>
            <a:r>
              <a:rPr lang="ja-JP" altLang="en-US" sz="800" b="1" dirty="0">
                <a:solidFill>
                  <a:schemeClr val="tx1"/>
                </a:solidFill>
                <a:latin typeface="BIZ UDPゴシック" panose="020B0400000000000000" pitchFamily="50" charset="-128"/>
                <a:ea typeface="BIZ UDPゴシック" panose="020B0400000000000000" pitchFamily="50" charset="-128"/>
              </a:rPr>
              <a:t>ヶ月分の過去データ）を基に保証します。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120000"/>
              </a:lnSpc>
              <a:defRPr/>
            </a:pPr>
            <a:r>
              <a:rPr lang="en-US" altLang="ja-JP" sz="800" b="1" dirty="0">
                <a:solidFill>
                  <a:schemeClr val="bg1"/>
                </a:solidFill>
                <a:latin typeface="BIZ UDPゴシック" panose="020B0400000000000000" pitchFamily="50" charset="-128"/>
                <a:ea typeface="BIZ UDPゴシック" panose="020B0400000000000000" pitchFamily="50" charset="-128"/>
              </a:rPr>
              <a:t>※</a:t>
            </a:r>
            <a:r>
              <a:rPr lang="ja-JP" altLang="en-US" sz="800" b="1" dirty="0">
                <a:solidFill>
                  <a:schemeClr val="bg1"/>
                </a:solidFill>
                <a:latin typeface="BIZ UDPゴシック" panose="020B0400000000000000" pitchFamily="50" charset="-128"/>
                <a:ea typeface="BIZ UDPゴシック" panose="020B0400000000000000" pitchFamily="50" charset="-128"/>
              </a:rPr>
              <a:t>２、</a:t>
            </a:r>
            <a:r>
              <a:rPr lang="ja-JP" altLang="en-US" sz="800" b="1" dirty="0">
                <a:solidFill>
                  <a:schemeClr val="tx1"/>
                </a:solidFill>
                <a:latin typeface="BIZ UDPゴシック" panose="020B0400000000000000" pitchFamily="50" charset="-128"/>
                <a:ea typeface="BIZ UDPゴシック" panose="020B0400000000000000" pitchFamily="50" charset="-128"/>
              </a:rPr>
              <a:t>また、</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保証数を希望する場合はご相談下さい。（例）</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1,500</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万</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imp</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保証の場合はいくらか？</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※4</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、掲出期間は選択可能です。ただし、掲出日</a:t>
            </a:r>
            <a:r>
              <a:rPr lang="ja-JP" altLang="en-US" sz="8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の指定</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掲載期間中</a:t>
            </a:r>
            <a:r>
              <a:rPr kumimoji="1"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４週間</a:t>
            </a:r>
            <a:r>
              <a:rPr kumimoji="1"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 or 8</a:t>
            </a:r>
            <a:r>
              <a:rPr kumimoji="1"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週間</a:t>
            </a:r>
            <a:r>
              <a:rPr kumimoji="1"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でも掲出が無い週も出る場合がございます。</a:t>
            </a:r>
            <a:endParaRPr kumimoji="1"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7" name="Picture 15" descr="C:\Users\sueyoshit\Desktop\E235系.jpg">
            <a:extLst>
              <a:ext uri="{FF2B5EF4-FFF2-40B4-BE49-F238E27FC236}">
                <a16:creationId xmlns:a16="http://schemas.microsoft.com/office/drawing/2014/main" id="{046852F7-2CBA-0091-D3CE-1C7981B53620}"/>
              </a:ext>
            </a:extLst>
          </p:cNvPr>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6126" r="21061" b="8092"/>
          <a:stretch/>
        </p:blipFill>
        <p:spPr bwMode="auto">
          <a:xfrm>
            <a:off x="498904" y="3291099"/>
            <a:ext cx="3069898" cy="221406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B462177-7B43-56BC-C2D0-EE23D8953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978" y="3285205"/>
            <a:ext cx="2801154" cy="2204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0">
            <a:extLst>
              <a:ext uri="{FF2B5EF4-FFF2-40B4-BE49-F238E27FC236}">
                <a16:creationId xmlns:a16="http://schemas.microsoft.com/office/drawing/2014/main" id="{5E09DC4C-39D3-822C-F595-1EFFBABAF8DA}"/>
              </a:ext>
            </a:extLst>
          </p:cNvPr>
          <p:cNvSpPr txBox="1">
            <a:spLocks noChangeArrowheads="1"/>
          </p:cNvSpPr>
          <p:nvPr/>
        </p:nvSpPr>
        <p:spPr bwMode="auto">
          <a:xfrm>
            <a:off x="5517607" y="5554419"/>
            <a:ext cx="4800321" cy="80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HG丸ｺﾞｼｯｸM-PRO" pitchFamily="50" charset="-128"/>
                <a:ea typeface="HG丸ｺﾞｼｯｸM-PRO" pitchFamily="50" charset="-128"/>
              </a:defRPr>
            </a:lvl1pPr>
            <a:lvl2pPr marL="742950" indent="-285750" eaLnBrk="0" hangingPunct="0">
              <a:defRPr>
                <a:solidFill>
                  <a:srgbClr val="000000"/>
                </a:solidFill>
                <a:latin typeface="HG丸ｺﾞｼｯｸM-PRO" pitchFamily="50" charset="-128"/>
                <a:ea typeface="HG丸ｺﾞｼｯｸM-PRO" pitchFamily="50" charset="-128"/>
              </a:defRPr>
            </a:lvl2pPr>
            <a:lvl3pPr marL="1143000" indent="-228600" eaLnBrk="0" hangingPunct="0">
              <a:defRPr>
                <a:solidFill>
                  <a:srgbClr val="000000"/>
                </a:solidFill>
                <a:latin typeface="HG丸ｺﾞｼｯｸM-PRO" pitchFamily="50" charset="-128"/>
                <a:ea typeface="HG丸ｺﾞｼｯｸM-PRO" pitchFamily="50" charset="-128"/>
              </a:defRPr>
            </a:lvl3pPr>
            <a:lvl4pPr marL="1600200" indent="-228600" eaLnBrk="0" hangingPunct="0">
              <a:defRPr>
                <a:solidFill>
                  <a:srgbClr val="000000"/>
                </a:solidFill>
                <a:latin typeface="HG丸ｺﾞｼｯｸM-PRO" pitchFamily="50" charset="-128"/>
                <a:ea typeface="HG丸ｺﾞｼｯｸM-PRO" pitchFamily="50" charset="-128"/>
              </a:defRPr>
            </a:lvl4pPr>
            <a:lvl5pPr marL="2057400" indent="-228600" eaLnBrk="0" hangingPunct="0">
              <a:defRPr>
                <a:solidFill>
                  <a:srgbClr val="000000"/>
                </a:solidFill>
                <a:latin typeface="HG丸ｺﾞｼｯｸM-PRO" pitchFamily="50" charset="-128"/>
                <a:ea typeface="HG丸ｺﾞｼｯｸM-PRO" pitchFamily="50" charset="-128"/>
              </a:defRPr>
            </a:lvl5pPr>
            <a:lvl6pPr marL="25146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6pPr>
            <a:lvl7pPr marL="29718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7pPr>
            <a:lvl8pPr marL="34290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8pPr>
            <a:lvl9pPr marL="3886200" indent="-228600" algn="ctr" eaLnBrk="0" fontAlgn="base" hangingPunct="0">
              <a:spcBef>
                <a:spcPct val="20000"/>
              </a:spcBef>
              <a:spcAft>
                <a:spcPct val="0"/>
              </a:spcAft>
              <a:defRPr>
                <a:solidFill>
                  <a:srgbClr val="000000"/>
                </a:solidFill>
                <a:latin typeface="HG丸ｺﾞｼｯｸM-PRO" pitchFamily="50" charset="-128"/>
                <a:ea typeface="HG丸ｺﾞｼｯｸM-PRO" pitchFamily="50" charset="-128"/>
              </a:defRPr>
            </a:lvl9pPr>
          </a:lstStyle>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掲出開始日の約</a:t>
            </a: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か月前に期間中の全掲出枠を割り当てます。</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掲出・撤去作業の都合上、実際の掲出期間は前後します。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hangingPunct="1">
              <a:lnSpc>
                <a:spcPct val="120000"/>
              </a:lnSpc>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掲出位置は媒体社任意です。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solidFill>
                <a:latin typeface="BIZ UDPゴシック" panose="020B0400000000000000" pitchFamily="50" charset="-128"/>
                <a:ea typeface="BIZ UDPゴシック" panose="020B0400000000000000" pitchFamily="50" charset="-128"/>
              </a:rPr>
              <a:t>※</a:t>
            </a:r>
            <a:r>
              <a:rPr lang="ja-JP" altLang="en-US" sz="800" b="1" dirty="0">
                <a:solidFill>
                  <a:schemeClr val="tx1"/>
                </a:solidFill>
                <a:latin typeface="BIZ UDPゴシック" panose="020B0400000000000000" pitchFamily="50" charset="-128"/>
                <a:ea typeface="BIZ UDPゴシック" panose="020B0400000000000000" pitchFamily="50" charset="-128"/>
              </a:rPr>
              <a:t>事後レポートは最終掲出日の</a:t>
            </a:r>
            <a:r>
              <a:rPr lang="en-US" altLang="ja-JP" sz="800" b="1" dirty="0">
                <a:solidFill>
                  <a:schemeClr val="tx1"/>
                </a:solidFill>
                <a:latin typeface="BIZ UDPゴシック" panose="020B0400000000000000" pitchFamily="50" charset="-128"/>
                <a:ea typeface="BIZ UDPゴシック" panose="020B0400000000000000" pitchFamily="50" charset="-128"/>
              </a:rPr>
              <a:t>10</a:t>
            </a:r>
            <a:r>
              <a:rPr lang="ja-JP" altLang="en-US" sz="800" b="1" dirty="0">
                <a:solidFill>
                  <a:schemeClr val="tx1"/>
                </a:solidFill>
                <a:latin typeface="BIZ UDPゴシック" panose="020B0400000000000000" pitchFamily="50" charset="-128"/>
                <a:ea typeface="BIZ UDPゴシック" panose="020B0400000000000000" pitchFamily="50" charset="-128"/>
              </a:rPr>
              <a:t>営業日前後に提出します。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eaLnBrk="1" fontAlgn="auto" hangingPunct="1">
              <a:lnSpc>
                <a:spcPct val="120000"/>
              </a:lnSpc>
              <a:spcAft>
                <a:spcPts val="0"/>
              </a:spcAft>
              <a:defRPr/>
            </a:pPr>
            <a:r>
              <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800" b="1" dirty="0">
                <a:solidFill>
                  <a:schemeClr val="tx1">
                    <a:lumMod val="85000"/>
                    <a:lumOff val="15000"/>
                  </a:schemeClr>
                </a:solidFill>
                <a:latin typeface="BIZ UDPゴシック" panose="020B0400000000000000" pitchFamily="50" charset="-128"/>
                <a:ea typeface="BIZ UDPゴシック" panose="020B0400000000000000" pitchFamily="50" charset="-128"/>
              </a:rPr>
              <a:t>お申込後のキャンセルはできません。</a:t>
            </a:r>
            <a:endParaRPr lang="en-US" altLang="ja-JP" sz="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6" name="フリーフォーム: 図形 5">
            <a:extLst>
              <a:ext uri="{FF2B5EF4-FFF2-40B4-BE49-F238E27FC236}">
                <a16:creationId xmlns:a16="http://schemas.microsoft.com/office/drawing/2014/main" id="{9D5F8479-7673-794C-0F87-62B4E1141E70}"/>
              </a:ext>
            </a:extLst>
          </p:cNvPr>
          <p:cNvSpPr/>
          <p:nvPr/>
        </p:nvSpPr>
        <p:spPr>
          <a:xfrm>
            <a:off x="1593850" y="3540723"/>
            <a:ext cx="415925" cy="317500"/>
          </a:xfrm>
          <a:custGeom>
            <a:avLst/>
            <a:gdLst>
              <a:gd name="connsiteX0" fmla="*/ 6350 w 415925"/>
              <a:gd name="connsiteY0" fmla="*/ 0 h 317500"/>
              <a:gd name="connsiteX1" fmla="*/ 0 w 415925"/>
              <a:gd name="connsiteY1" fmla="*/ 266700 h 317500"/>
              <a:gd name="connsiteX2" fmla="*/ 415925 w 415925"/>
              <a:gd name="connsiteY2" fmla="*/ 317500 h 317500"/>
              <a:gd name="connsiteX3" fmla="*/ 409575 w 415925"/>
              <a:gd name="connsiteY3" fmla="*/ 38100 h 317500"/>
              <a:gd name="connsiteX4" fmla="*/ 6350 w 415925"/>
              <a:gd name="connsiteY4" fmla="*/ 0 h 3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5" h="317500">
                <a:moveTo>
                  <a:pt x="6350" y="0"/>
                </a:moveTo>
                <a:lnTo>
                  <a:pt x="0" y="266700"/>
                </a:lnTo>
                <a:lnTo>
                  <a:pt x="415925" y="317500"/>
                </a:lnTo>
                <a:lnTo>
                  <a:pt x="409575" y="38100"/>
                </a:lnTo>
                <a:lnTo>
                  <a:pt x="635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1">
            <a:extLst>
              <a:ext uri="{FF2B5EF4-FFF2-40B4-BE49-F238E27FC236}">
                <a16:creationId xmlns:a16="http://schemas.microsoft.com/office/drawing/2014/main" id="{5476EB62-AE7E-2E60-AFAE-B85FCA1FFC6D}"/>
              </a:ext>
            </a:extLst>
          </p:cNvPr>
          <p:cNvSpPr>
            <a:spLocks noChangeArrowheads="1"/>
          </p:cNvSpPr>
          <p:nvPr/>
        </p:nvSpPr>
        <p:spPr bwMode="auto">
          <a:xfrm>
            <a:off x="498905" y="642503"/>
            <a:ext cx="9639300"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nSpc>
                <a:spcPct val="90000"/>
              </a:lnSpc>
              <a:spcBef>
                <a:spcPct val="20000"/>
              </a:spcBef>
              <a:defRPr/>
            </a:pPr>
            <a:r>
              <a:rPr lang="ja-JP" altLang="en-US" sz="1200" b="1" u="sng" dirty="0">
                <a:solidFill>
                  <a:schemeClr val="tx1">
                    <a:lumMod val="85000"/>
                    <a:lumOff val="15000"/>
                  </a:schemeClr>
                </a:solidFill>
                <a:latin typeface="BIZ UDPゴシック" panose="020B0400000000000000" pitchFamily="50" charset="-128"/>
                <a:ea typeface="BIZ UDPゴシック" panose="020B0400000000000000" pitchFamily="50" charset="-128"/>
              </a:rPr>
              <a:t>◯中づり単線</a:t>
            </a:r>
          </a:p>
        </p:txBody>
      </p:sp>
    </p:spTree>
    <p:extLst>
      <p:ext uri="{BB962C8B-B14F-4D97-AF65-F5344CB8AC3E}">
        <p14:creationId xmlns:p14="http://schemas.microsoft.com/office/powerpoint/2010/main" val="900006529"/>
      </p:ext>
    </p:extLst>
  </p:cSld>
  <p:clrMapOvr>
    <a:masterClrMapping/>
  </p:clrMapOvr>
</p:sld>
</file>

<file path=ppt/theme/theme1.xml><?xml version="1.0" encoding="utf-8"?>
<a:theme xmlns:a="http://schemas.openxmlformats.org/drawingml/2006/main" name="2023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ja-JP" altLang="en-US" sz="1800" b="0" i="0" u="none" strike="noStrike" cap="none" normalizeH="0" baseline="0" smtClean="0">
            <a:ln>
              <a:noFill/>
            </a:ln>
            <a:solidFill>
              <a:srgbClr val="000000"/>
            </a:solidFill>
            <a:effectLst/>
            <a:latin typeface="HG丸ｺﾞｼｯｸM-PRO" pitchFamily="49" charset="-128"/>
            <a:ea typeface="HG丸ｺﾞｼｯｸM-PRO" pitchFamily="49"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ja-JP" altLang="en-US" sz="1800" b="0" i="0" u="none" strike="noStrike" cap="none" normalizeH="0" baseline="0" smtClean="0">
            <a:ln>
              <a:noFill/>
            </a:ln>
            <a:solidFill>
              <a:srgbClr val="000000"/>
            </a:solidFill>
            <a:effectLst/>
            <a:latin typeface="HG丸ｺﾞｼｯｸM-PRO" pitchFamily="49" charset="-128"/>
            <a:ea typeface="HG丸ｺﾞｼｯｸM-PRO"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25715</TotalTime>
  <Words>5567</Words>
  <Application>Microsoft Office PowerPoint</Application>
  <PresentationFormat>ワイド画面</PresentationFormat>
  <Paragraphs>763</Paragraphs>
  <Slides>35</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35</vt:i4>
      </vt:variant>
    </vt:vector>
  </HeadingPairs>
  <TitlesOfParts>
    <vt:vector size="46" baseType="lpstr">
      <vt:lpstr>BIZ UDPゴシック</vt:lpstr>
      <vt:lpstr>HG丸ｺﾞｼｯｸM-PRO</vt:lpstr>
      <vt:lpstr>Noto Sans CJK JP</vt:lpstr>
      <vt:lpstr>Noto Sans CJK JP Medium</vt:lpstr>
      <vt:lpstr>Yu Gothic UI</vt:lpstr>
      <vt:lpstr>游ゴシック</vt:lpstr>
      <vt:lpstr>游ゴシック Light</vt:lpstr>
      <vt:lpstr>Arial</vt:lpstr>
      <vt:lpstr>Calibri</vt:lpstr>
      <vt:lpstr>2023年</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mastrum</dc:creator>
  <cp:lastModifiedBy>大村 晃平</cp:lastModifiedBy>
  <cp:revision>1246</cp:revision>
  <cp:lastPrinted>2024-02-01T03:21:56Z</cp:lastPrinted>
  <dcterms:created xsi:type="dcterms:W3CDTF">2012-09-20T01:23:40Z</dcterms:created>
  <dcterms:modified xsi:type="dcterms:W3CDTF">2024-04-12T06:50:45Z</dcterms:modified>
</cp:coreProperties>
</file>